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lyssum" panose="020B0604020202020204" charset="0"/>
      <p:regular r:id="rId9"/>
    </p:embeddedFont>
    <p:embeddedFont>
      <p:font typeface="Arimo" panose="020B0604020202020204" charset="0"/>
      <p:regular r:id="rId10"/>
    </p:embeddedFont>
    <p:embeddedFont>
      <p:font typeface="Arimo Bold" panose="020B0604020202020204" charset="0"/>
      <p:regular r:id="rId11"/>
    </p:embeddedFont>
    <p:embeddedFont>
      <p:font typeface="Benedict" charset="0"/>
      <p:regular r:id="rId12"/>
    </p:embeddedFont>
    <p:embeddedFont>
      <p:font typeface="Calibri" panose="020F0502020204030204" pitchFamily="34" charset="0"/>
      <p:regular r:id="rId13"/>
      <p:bold r:id="rId14"/>
      <p:italic r:id="rId15"/>
      <p:boldItalic r:id="rId16"/>
    </p:embeddedFont>
    <p:embeddedFont>
      <p:font typeface="CS Gordon Serif" panose="020B0604020202020204" charset="0"/>
      <p:regular r:id="rId17"/>
    </p:embeddedFont>
    <p:embeddedFont>
      <p:font typeface="Evolve Sans" panose="020B0604020202020204" charset="0"/>
      <p:regular r:id="rId18"/>
    </p:embeddedFont>
    <p:embeddedFont>
      <p:font typeface="Evolve Sans Bold" panose="020B0604020202020204" charset="0"/>
      <p:regular r:id="rId19"/>
    </p:embeddedFont>
    <p:embeddedFont>
      <p:font typeface="Open Sans Extra Bold" panose="020B0604020202020204" charset="0"/>
      <p:regular r:id="rId20"/>
    </p:embeddedFont>
    <p:embeddedFont>
      <p:font typeface="Open Sans Light" panose="020B0306030504020204" pitchFamily="34" charset="0"/>
      <p:regular r:id="rId21"/>
    </p:embeddedFont>
    <p:embeddedFont>
      <p:font typeface="Open Sans Light Bold" panose="020B0604020202020204" charset="0"/>
      <p:regular r:id="rId22"/>
    </p:embeddedFont>
    <p:embeddedFont>
      <p:font typeface="Public Sans" panose="020B0604020202020204" charset="0"/>
      <p:regular r:id="rId23"/>
    </p:embeddedFont>
    <p:embeddedFont>
      <p:font typeface="Public Sans Bold" panose="020B0604020202020204" charset="0"/>
      <p:regular r:id="rId24"/>
    </p:embeddedFont>
    <p:embeddedFont>
      <p:font typeface="Public Sans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77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businessprocessincubator.com/content/the-critical-challenges-faced-by-the-food-delivery-industry-today/" TargetMode="External"/><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ziphaccp.com/en/food-temperature/serving-food-temperature.html" TargetMode="External"/><Relationship Id="rId4" Type="http://schemas.openxmlformats.org/officeDocument/2006/relationships/hyperlink" Target="https://www.statista.com/statistics/1149288/india-amount-spent-per-order-on-food-delivery-ap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08" b="14074"/>
          <a:stretch>
            <a:fillRect/>
          </a:stretch>
        </p:blipFill>
        <p:spPr>
          <a:xfrm>
            <a:off x="0" y="0"/>
            <a:ext cx="18288000" cy="10287000"/>
          </a:xfrm>
          <a:prstGeom prst="rect">
            <a:avLst/>
          </a:prstGeom>
        </p:spPr>
      </p:pic>
      <p:sp>
        <p:nvSpPr>
          <p:cNvPr id="3" name="TextBox 3"/>
          <p:cNvSpPr txBox="1"/>
          <p:nvPr/>
        </p:nvSpPr>
        <p:spPr>
          <a:xfrm>
            <a:off x="-516813" y="3313368"/>
            <a:ext cx="11643265" cy="2123723"/>
          </a:xfrm>
          <a:prstGeom prst="rect">
            <a:avLst/>
          </a:prstGeom>
        </p:spPr>
        <p:txBody>
          <a:bodyPr lIns="0" tIns="0" rIns="0" bIns="0" rtlCol="0" anchor="t">
            <a:spAutoFit/>
          </a:bodyPr>
          <a:lstStyle/>
          <a:p>
            <a:pPr algn="ctr">
              <a:lnSpc>
                <a:spcPts val="16548"/>
              </a:lnSpc>
              <a:spcBef>
                <a:spcPct val="0"/>
              </a:spcBef>
            </a:pPr>
            <a:r>
              <a:rPr lang="en-US" sz="18387" b="1" dirty="0">
                <a:ln w="6600">
                  <a:solidFill>
                    <a:schemeClr val="accent2"/>
                  </a:solidFill>
                  <a:prstDash val="solid"/>
                </a:ln>
                <a:solidFill>
                  <a:srgbClr val="FFFFFF"/>
                </a:solidFill>
                <a:effectLst>
                  <a:outerShdw dist="38100" dir="2700000" algn="tl" rotWithShape="0">
                    <a:schemeClr val="accent2"/>
                  </a:outerShdw>
                </a:effectLst>
                <a:latin typeface="Arimo"/>
              </a:rPr>
              <a:t>140°F</a:t>
            </a:r>
          </a:p>
        </p:txBody>
      </p:sp>
      <p:sp>
        <p:nvSpPr>
          <p:cNvPr id="4" name="TextBox 4"/>
          <p:cNvSpPr txBox="1"/>
          <p:nvPr/>
        </p:nvSpPr>
        <p:spPr>
          <a:xfrm>
            <a:off x="-2135640" y="5727980"/>
            <a:ext cx="14880918" cy="1205458"/>
          </a:xfrm>
          <a:prstGeom prst="rect">
            <a:avLst/>
          </a:prstGeom>
        </p:spPr>
        <p:txBody>
          <a:bodyPr lIns="0" tIns="0" rIns="0" bIns="0" rtlCol="0" anchor="t">
            <a:spAutoFit/>
          </a:bodyPr>
          <a:lstStyle/>
          <a:p>
            <a:pPr algn="ctr">
              <a:lnSpc>
                <a:spcPts val="9396"/>
              </a:lnSpc>
            </a:pPr>
            <a:r>
              <a:rPr lang="en-US" sz="6712" dirty="0">
                <a:solidFill>
                  <a:srgbClr val="FFFFFF"/>
                </a:solidFill>
                <a:effectLst>
                  <a:glow rad="63500">
                    <a:schemeClr val="accent3">
                      <a:satMod val="175000"/>
                      <a:alpha val="40000"/>
                    </a:schemeClr>
                  </a:glow>
                </a:effectLst>
                <a:latin typeface="Benedict"/>
              </a:rPr>
              <a:t>where green energy delivers hot meals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8048"/>
        </a:solidFill>
        <a:effectLst/>
      </p:bgPr>
    </p:bg>
    <p:spTree>
      <p:nvGrpSpPr>
        <p:cNvPr id="1" name=""/>
        <p:cNvGrpSpPr/>
        <p:nvPr/>
      </p:nvGrpSpPr>
      <p:grpSpPr>
        <a:xfrm>
          <a:off x="0" y="0"/>
          <a:ext cx="0" cy="0"/>
          <a:chOff x="0" y="0"/>
          <a:chExt cx="0" cy="0"/>
        </a:xfrm>
      </p:grpSpPr>
      <p:sp>
        <p:nvSpPr>
          <p:cNvPr id="2" name="TextBox 2"/>
          <p:cNvSpPr txBox="1"/>
          <p:nvPr/>
        </p:nvSpPr>
        <p:spPr>
          <a:xfrm>
            <a:off x="1645031" y="3604510"/>
            <a:ext cx="5232677" cy="2752725"/>
          </a:xfrm>
          <a:prstGeom prst="rect">
            <a:avLst/>
          </a:prstGeom>
        </p:spPr>
        <p:txBody>
          <a:bodyPr lIns="0" tIns="0" rIns="0" bIns="0" rtlCol="0" anchor="t">
            <a:spAutoFit/>
          </a:bodyPr>
          <a:lstStyle/>
          <a:p>
            <a:pPr marL="0" lvl="0" indent="0">
              <a:lnSpc>
                <a:spcPts val="10800"/>
              </a:lnSpc>
            </a:pPr>
            <a:r>
              <a:rPr lang="en-US" sz="9000" spc="-270">
                <a:solidFill>
                  <a:srgbClr val="FFFFFF"/>
                </a:solidFill>
                <a:latin typeface="Public Sans Bold"/>
              </a:rPr>
              <a:t>Table of Contents</a:t>
            </a:r>
          </a:p>
        </p:txBody>
      </p:sp>
      <p:grpSp>
        <p:nvGrpSpPr>
          <p:cNvPr id="3" name="Group 3"/>
          <p:cNvGrpSpPr/>
          <p:nvPr/>
        </p:nvGrpSpPr>
        <p:grpSpPr>
          <a:xfrm>
            <a:off x="8723832" y="1690599"/>
            <a:ext cx="8082833" cy="697865"/>
            <a:chOff x="0" y="0"/>
            <a:chExt cx="10777111" cy="930487"/>
          </a:xfrm>
        </p:grpSpPr>
        <p:grpSp>
          <p:nvGrpSpPr>
            <p:cNvPr id="4" name="Group 4"/>
            <p:cNvGrpSpPr/>
            <p:nvPr/>
          </p:nvGrpSpPr>
          <p:grpSpPr>
            <a:xfrm>
              <a:off x="0" y="0"/>
              <a:ext cx="2413000" cy="930487"/>
              <a:chOff x="0" y="0"/>
              <a:chExt cx="9324079" cy="3595496"/>
            </a:xfrm>
          </p:grpSpPr>
          <p:sp>
            <p:nvSpPr>
              <p:cNvPr id="5" name="Freeform 5"/>
              <p:cNvSpPr/>
              <p:nvPr/>
            </p:nvSpPr>
            <p:spPr>
              <a:xfrm>
                <a:off x="0" y="0"/>
                <a:ext cx="9324080" cy="3595496"/>
              </a:xfrm>
              <a:custGeom>
                <a:avLst/>
                <a:gdLst/>
                <a:ahLst/>
                <a:cxnLst/>
                <a:rect l="l" t="t" r="r" b="b"/>
                <a:pathLst>
                  <a:path w="9324080" h="3595496">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141414"/>
              </a:solidFill>
            </p:spPr>
          </p:sp>
        </p:grpSp>
        <p:sp>
          <p:nvSpPr>
            <p:cNvPr id="6" name="TextBox 6"/>
            <p:cNvSpPr txBox="1"/>
            <p:nvPr/>
          </p:nvSpPr>
          <p:spPr>
            <a:xfrm>
              <a:off x="389742" y="175260"/>
              <a:ext cx="1633517" cy="546153"/>
            </a:xfrm>
            <a:prstGeom prst="rect">
              <a:avLst/>
            </a:prstGeom>
          </p:spPr>
          <p:txBody>
            <a:bodyPr lIns="0" tIns="0" rIns="0" bIns="0" rtlCol="0" anchor="t">
              <a:spAutoFit/>
            </a:bodyPr>
            <a:lstStyle/>
            <a:p>
              <a:pPr marL="0" lvl="0" indent="0">
                <a:lnSpc>
                  <a:spcPts val="3250"/>
                </a:lnSpc>
              </a:pPr>
              <a:r>
                <a:rPr lang="en-US" sz="2500" spc="-75">
                  <a:solidFill>
                    <a:srgbClr val="FFFFFF"/>
                  </a:solidFill>
                  <a:latin typeface="Public Sans Bold"/>
                </a:rPr>
                <a:t>Part 1:</a:t>
              </a:r>
            </a:p>
          </p:txBody>
        </p:sp>
        <p:sp>
          <p:nvSpPr>
            <p:cNvPr id="7" name="AutoShape 7"/>
            <p:cNvSpPr/>
            <p:nvPr/>
          </p:nvSpPr>
          <p:spPr>
            <a:xfrm>
              <a:off x="2891241" y="458714"/>
              <a:ext cx="1338103" cy="13059"/>
            </a:xfrm>
            <a:prstGeom prst="rect">
              <a:avLst/>
            </a:prstGeom>
            <a:solidFill>
              <a:srgbClr val="141414"/>
            </a:solidFill>
          </p:spPr>
        </p:sp>
        <p:sp>
          <p:nvSpPr>
            <p:cNvPr id="8" name="TextBox 8"/>
            <p:cNvSpPr txBox="1"/>
            <p:nvPr/>
          </p:nvSpPr>
          <p:spPr>
            <a:xfrm>
              <a:off x="4707584" y="115782"/>
              <a:ext cx="6069527" cy="635582"/>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Public Sans"/>
                </a:rPr>
                <a:t>Idea, Impact, &amp; Objectives</a:t>
              </a:r>
            </a:p>
          </p:txBody>
        </p:sp>
      </p:grpSp>
      <p:grpSp>
        <p:nvGrpSpPr>
          <p:cNvPr id="9" name="Group 9"/>
          <p:cNvGrpSpPr/>
          <p:nvPr/>
        </p:nvGrpSpPr>
        <p:grpSpPr>
          <a:xfrm>
            <a:off x="8723832" y="3426571"/>
            <a:ext cx="8082833" cy="1056323"/>
            <a:chOff x="0" y="0"/>
            <a:chExt cx="10777111" cy="1408430"/>
          </a:xfrm>
        </p:grpSpPr>
        <p:grpSp>
          <p:nvGrpSpPr>
            <p:cNvPr id="10" name="Group 10"/>
            <p:cNvGrpSpPr/>
            <p:nvPr/>
          </p:nvGrpSpPr>
          <p:grpSpPr>
            <a:xfrm>
              <a:off x="0" y="0"/>
              <a:ext cx="2413000" cy="930487"/>
              <a:chOff x="0" y="0"/>
              <a:chExt cx="9324079" cy="3595496"/>
            </a:xfrm>
          </p:grpSpPr>
          <p:sp>
            <p:nvSpPr>
              <p:cNvPr id="11" name="Freeform 11"/>
              <p:cNvSpPr/>
              <p:nvPr/>
            </p:nvSpPr>
            <p:spPr>
              <a:xfrm>
                <a:off x="0" y="0"/>
                <a:ext cx="9324080" cy="3595496"/>
              </a:xfrm>
              <a:custGeom>
                <a:avLst/>
                <a:gdLst/>
                <a:ahLst/>
                <a:cxnLst/>
                <a:rect l="l" t="t" r="r" b="b"/>
                <a:pathLst>
                  <a:path w="9324080" h="3595496">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141414"/>
              </a:solidFill>
            </p:spPr>
          </p:sp>
        </p:grpSp>
        <p:sp>
          <p:nvSpPr>
            <p:cNvPr id="12" name="TextBox 12"/>
            <p:cNvSpPr txBox="1"/>
            <p:nvPr/>
          </p:nvSpPr>
          <p:spPr>
            <a:xfrm>
              <a:off x="389742" y="175260"/>
              <a:ext cx="1633517" cy="546153"/>
            </a:xfrm>
            <a:prstGeom prst="rect">
              <a:avLst/>
            </a:prstGeom>
          </p:spPr>
          <p:txBody>
            <a:bodyPr lIns="0" tIns="0" rIns="0" bIns="0" rtlCol="0" anchor="t">
              <a:spAutoFit/>
            </a:bodyPr>
            <a:lstStyle/>
            <a:p>
              <a:pPr marL="0" lvl="0" indent="0">
                <a:lnSpc>
                  <a:spcPts val="3250"/>
                </a:lnSpc>
              </a:pPr>
              <a:r>
                <a:rPr lang="en-US" sz="2500" spc="-75">
                  <a:solidFill>
                    <a:srgbClr val="FFFFFF"/>
                  </a:solidFill>
                  <a:latin typeface="Public Sans Bold"/>
                </a:rPr>
                <a:t>Part 2:</a:t>
              </a:r>
            </a:p>
          </p:txBody>
        </p:sp>
        <p:sp>
          <p:nvSpPr>
            <p:cNvPr id="13" name="AutoShape 13"/>
            <p:cNvSpPr/>
            <p:nvPr/>
          </p:nvSpPr>
          <p:spPr>
            <a:xfrm>
              <a:off x="2891241" y="458714"/>
              <a:ext cx="1338103" cy="13059"/>
            </a:xfrm>
            <a:prstGeom prst="rect">
              <a:avLst/>
            </a:prstGeom>
            <a:solidFill>
              <a:srgbClr val="141414"/>
            </a:solidFill>
          </p:spPr>
        </p:sp>
        <p:sp>
          <p:nvSpPr>
            <p:cNvPr id="14" name="TextBox 14"/>
            <p:cNvSpPr txBox="1"/>
            <p:nvPr/>
          </p:nvSpPr>
          <p:spPr>
            <a:xfrm>
              <a:off x="4707584" y="115782"/>
              <a:ext cx="6069527" cy="1292648"/>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Public Sans"/>
                </a:rPr>
                <a:t>Key industry drivers, competitors, &amp; Innovation</a:t>
              </a:r>
            </a:p>
          </p:txBody>
        </p:sp>
      </p:grpSp>
      <p:grpSp>
        <p:nvGrpSpPr>
          <p:cNvPr id="15" name="Group 15"/>
          <p:cNvGrpSpPr/>
          <p:nvPr/>
        </p:nvGrpSpPr>
        <p:grpSpPr>
          <a:xfrm>
            <a:off x="8723832" y="5295912"/>
            <a:ext cx="8082833" cy="1061323"/>
            <a:chOff x="0" y="0"/>
            <a:chExt cx="10777111" cy="1415098"/>
          </a:xfrm>
        </p:grpSpPr>
        <p:grpSp>
          <p:nvGrpSpPr>
            <p:cNvPr id="16" name="Group 16"/>
            <p:cNvGrpSpPr/>
            <p:nvPr/>
          </p:nvGrpSpPr>
          <p:grpSpPr>
            <a:xfrm>
              <a:off x="0" y="0"/>
              <a:ext cx="2413000" cy="930487"/>
              <a:chOff x="0" y="0"/>
              <a:chExt cx="9324079" cy="3595496"/>
            </a:xfrm>
          </p:grpSpPr>
          <p:sp>
            <p:nvSpPr>
              <p:cNvPr id="17" name="Freeform 17"/>
              <p:cNvSpPr/>
              <p:nvPr/>
            </p:nvSpPr>
            <p:spPr>
              <a:xfrm>
                <a:off x="0" y="0"/>
                <a:ext cx="9324080" cy="3595496"/>
              </a:xfrm>
              <a:custGeom>
                <a:avLst/>
                <a:gdLst/>
                <a:ahLst/>
                <a:cxnLst/>
                <a:rect l="l" t="t" r="r" b="b"/>
                <a:pathLst>
                  <a:path w="9324080" h="3595496">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141414"/>
              </a:solidFill>
            </p:spPr>
          </p:sp>
        </p:grpSp>
        <p:sp>
          <p:nvSpPr>
            <p:cNvPr id="18" name="TextBox 18"/>
            <p:cNvSpPr txBox="1"/>
            <p:nvPr/>
          </p:nvSpPr>
          <p:spPr>
            <a:xfrm>
              <a:off x="389742" y="175260"/>
              <a:ext cx="1633517" cy="546153"/>
            </a:xfrm>
            <a:prstGeom prst="rect">
              <a:avLst/>
            </a:prstGeom>
          </p:spPr>
          <p:txBody>
            <a:bodyPr lIns="0" tIns="0" rIns="0" bIns="0" rtlCol="0" anchor="t">
              <a:spAutoFit/>
            </a:bodyPr>
            <a:lstStyle/>
            <a:p>
              <a:pPr marL="0" lvl="0" indent="0">
                <a:lnSpc>
                  <a:spcPts val="3250"/>
                </a:lnSpc>
              </a:pPr>
              <a:r>
                <a:rPr lang="en-US" sz="2500" spc="-75">
                  <a:solidFill>
                    <a:srgbClr val="FFFFFF"/>
                  </a:solidFill>
                  <a:latin typeface="Public Sans Bold"/>
                </a:rPr>
                <a:t>Part 3:</a:t>
              </a:r>
            </a:p>
          </p:txBody>
        </p:sp>
        <p:sp>
          <p:nvSpPr>
            <p:cNvPr id="19" name="AutoShape 19"/>
            <p:cNvSpPr/>
            <p:nvPr/>
          </p:nvSpPr>
          <p:spPr>
            <a:xfrm>
              <a:off x="2891241" y="458714"/>
              <a:ext cx="1338103" cy="13059"/>
            </a:xfrm>
            <a:prstGeom prst="rect">
              <a:avLst/>
            </a:prstGeom>
            <a:solidFill>
              <a:srgbClr val="141414"/>
            </a:solidFill>
          </p:spPr>
        </p:sp>
        <p:sp>
          <p:nvSpPr>
            <p:cNvPr id="20" name="TextBox 20"/>
            <p:cNvSpPr txBox="1"/>
            <p:nvPr/>
          </p:nvSpPr>
          <p:spPr>
            <a:xfrm>
              <a:off x="4707584" y="115782"/>
              <a:ext cx="6069527" cy="1299316"/>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Public Sans"/>
                </a:rPr>
                <a:t>Implementation plan for the first year</a:t>
              </a:r>
            </a:p>
          </p:txBody>
        </p:sp>
      </p:grpSp>
      <p:grpSp>
        <p:nvGrpSpPr>
          <p:cNvPr id="21" name="Group 21"/>
          <p:cNvGrpSpPr/>
          <p:nvPr/>
        </p:nvGrpSpPr>
        <p:grpSpPr>
          <a:xfrm>
            <a:off x="8723832" y="7288389"/>
            <a:ext cx="8082833" cy="1056323"/>
            <a:chOff x="0" y="0"/>
            <a:chExt cx="10777111" cy="1408430"/>
          </a:xfrm>
        </p:grpSpPr>
        <p:grpSp>
          <p:nvGrpSpPr>
            <p:cNvPr id="22" name="Group 22"/>
            <p:cNvGrpSpPr/>
            <p:nvPr/>
          </p:nvGrpSpPr>
          <p:grpSpPr>
            <a:xfrm>
              <a:off x="0" y="0"/>
              <a:ext cx="2413000" cy="930487"/>
              <a:chOff x="0" y="0"/>
              <a:chExt cx="9324079" cy="3595496"/>
            </a:xfrm>
          </p:grpSpPr>
          <p:sp>
            <p:nvSpPr>
              <p:cNvPr id="23" name="Freeform 23"/>
              <p:cNvSpPr/>
              <p:nvPr/>
            </p:nvSpPr>
            <p:spPr>
              <a:xfrm>
                <a:off x="0" y="0"/>
                <a:ext cx="9324080" cy="3595496"/>
              </a:xfrm>
              <a:custGeom>
                <a:avLst/>
                <a:gdLst/>
                <a:ahLst/>
                <a:cxnLst/>
                <a:rect l="l" t="t" r="r" b="b"/>
                <a:pathLst>
                  <a:path w="9324080" h="3595496">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141414"/>
              </a:solidFill>
            </p:spPr>
          </p:sp>
        </p:grpSp>
        <p:sp>
          <p:nvSpPr>
            <p:cNvPr id="24" name="TextBox 24"/>
            <p:cNvSpPr txBox="1"/>
            <p:nvPr/>
          </p:nvSpPr>
          <p:spPr>
            <a:xfrm>
              <a:off x="389742" y="175260"/>
              <a:ext cx="1633517" cy="546153"/>
            </a:xfrm>
            <a:prstGeom prst="rect">
              <a:avLst/>
            </a:prstGeom>
          </p:spPr>
          <p:txBody>
            <a:bodyPr lIns="0" tIns="0" rIns="0" bIns="0" rtlCol="0" anchor="t">
              <a:spAutoFit/>
            </a:bodyPr>
            <a:lstStyle/>
            <a:p>
              <a:pPr marL="0" lvl="0" indent="0">
                <a:lnSpc>
                  <a:spcPts val="3250"/>
                </a:lnSpc>
              </a:pPr>
              <a:r>
                <a:rPr lang="en-US" sz="2500" spc="-75">
                  <a:solidFill>
                    <a:srgbClr val="FFFFFF"/>
                  </a:solidFill>
                  <a:latin typeface="Public Sans Bold"/>
                </a:rPr>
                <a:t>Part 4:</a:t>
              </a:r>
            </a:p>
          </p:txBody>
        </p:sp>
        <p:sp>
          <p:nvSpPr>
            <p:cNvPr id="25" name="AutoShape 25"/>
            <p:cNvSpPr/>
            <p:nvPr/>
          </p:nvSpPr>
          <p:spPr>
            <a:xfrm>
              <a:off x="2891241" y="458714"/>
              <a:ext cx="1338103" cy="13059"/>
            </a:xfrm>
            <a:prstGeom prst="rect">
              <a:avLst/>
            </a:prstGeom>
            <a:solidFill>
              <a:schemeClr val="tx1">
                <a:lumMod val="95000"/>
                <a:lumOff val="5000"/>
              </a:schemeClr>
            </a:solidFill>
          </p:spPr>
        </p:sp>
        <p:sp>
          <p:nvSpPr>
            <p:cNvPr id="26" name="TextBox 26"/>
            <p:cNvSpPr txBox="1"/>
            <p:nvPr/>
          </p:nvSpPr>
          <p:spPr>
            <a:xfrm>
              <a:off x="4707584" y="115782"/>
              <a:ext cx="6069527" cy="1292648"/>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Public Sans"/>
                </a:rPr>
                <a:t>Financial projections for the first two years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86926" y="467043"/>
            <a:ext cx="3378665" cy="30914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34952" y="7175352"/>
            <a:ext cx="2740675" cy="2740675"/>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223784" y="3992645"/>
            <a:ext cx="3091364" cy="2873681"/>
          </a:xfrm>
          <a:prstGeom prst="rect">
            <a:avLst/>
          </a:prstGeom>
        </p:spPr>
      </p:pic>
      <p:grpSp>
        <p:nvGrpSpPr>
          <p:cNvPr id="6" name="Group 6"/>
          <p:cNvGrpSpPr/>
          <p:nvPr/>
        </p:nvGrpSpPr>
        <p:grpSpPr>
          <a:xfrm>
            <a:off x="359162" y="379396"/>
            <a:ext cx="13147947" cy="3155909"/>
            <a:chOff x="0" y="0"/>
            <a:chExt cx="17530596" cy="4207879"/>
          </a:xfrm>
        </p:grpSpPr>
        <p:sp>
          <p:nvSpPr>
            <p:cNvPr id="7" name="TextBox 7"/>
            <p:cNvSpPr txBox="1"/>
            <p:nvPr/>
          </p:nvSpPr>
          <p:spPr>
            <a:xfrm>
              <a:off x="0" y="-19050"/>
              <a:ext cx="17530596" cy="1497128"/>
            </a:xfrm>
            <a:prstGeom prst="rect">
              <a:avLst/>
            </a:prstGeom>
          </p:spPr>
          <p:txBody>
            <a:bodyPr lIns="0" tIns="0" rIns="0" bIns="0" rtlCol="0" anchor="t">
              <a:spAutoFit/>
            </a:bodyPr>
            <a:lstStyle/>
            <a:p>
              <a:pPr marL="0" lvl="0" indent="0">
                <a:lnSpc>
                  <a:spcPts val="4418"/>
                </a:lnSpc>
                <a:spcBef>
                  <a:spcPct val="0"/>
                </a:spcBef>
              </a:pPr>
              <a:r>
                <a:rPr lang="en-US" sz="3682" spc="-110">
                  <a:solidFill>
                    <a:srgbClr val="141414"/>
                  </a:solidFill>
                  <a:latin typeface="Public Sans Bold"/>
                </a:rPr>
                <a:t>How about  someone delivers </a:t>
              </a:r>
              <a:r>
                <a:rPr lang="en-US" sz="3682" spc="-110">
                  <a:solidFill>
                    <a:srgbClr val="328048"/>
                  </a:solidFill>
                  <a:latin typeface="Public Sans Bold"/>
                </a:rPr>
                <a:t>hot, </a:t>
              </a:r>
              <a:r>
                <a:rPr lang="en-US" sz="3682" spc="-110">
                  <a:solidFill>
                    <a:srgbClr val="141414"/>
                  </a:solidFill>
                  <a:latin typeface="Public Sans Bold"/>
                </a:rPr>
                <a:t>fresh, and lip smacking meal at your doorstep?</a:t>
              </a:r>
            </a:p>
          </p:txBody>
        </p:sp>
        <p:sp>
          <p:nvSpPr>
            <p:cNvPr id="8" name="TextBox 8"/>
            <p:cNvSpPr txBox="1"/>
            <p:nvPr/>
          </p:nvSpPr>
          <p:spPr>
            <a:xfrm>
              <a:off x="0" y="1756159"/>
              <a:ext cx="17530596" cy="2451720"/>
            </a:xfrm>
            <a:prstGeom prst="rect">
              <a:avLst/>
            </a:prstGeom>
          </p:spPr>
          <p:txBody>
            <a:bodyPr lIns="0" tIns="0" rIns="0" bIns="0" rtlCol="0" anchor="t">
              <a:spAutoFit/>
            </a:bodyPr>
            <a:lstStyle/>
            <a:p>
              <a:pPr marL="0" lvl="0" indent="0" algn="l">
                <a:lnSpc>
                  <a:spcPts val="2993"/>
                </a:lnSpc>
                <a:spcBef>
                  <a:spcPct val="0"/>
                </a:spcBef>
              </a:pPr>
              <a:r>
                <a:rPr lang="en-US" sz="2137">
                  <a:solidFill>
                    <a:srgbClr val="141414"/>
                  </a:solidFill>
                  <a:latin typeface="Public Sans"/>
                </a:rPr>
                <a:t>Yes, this can happen! It hurts when we crave our favorite meal but then receive it all cold and soggy. Just a small change in a delivery box can help people enjoy their meals at home itself. All that we can do, use green energy i.e. </a:t>
              </a:r>
              <a:r>
                <a:rPr lang="en-US" sz="2137">
                  <a:solidFill>
                    <a:srgbClr val="328048"/>
                  </a:solidFill>
                  <a:latin typeface="Public Sans Bold"/>
                </a:rPr>
                <a:t>designing a delivery box with a solar hybrid system.</a:t>
              </a:r>
              <a:r>
                <a:rPr lang="en-US" sz="2137">
                  <a:solidFill>
                    <a:srgbClr val="141414"/>
                  </a:solidFill>
                  <a:latin typeface="Public Sans"/>
                </a:rPr>
                <a:t> Solar energy can provide enough electricity to heat food items present in the 3/4th section of the box to a particular temperature (1/4th section for cold items) and hence we can fulfill our purpose of delivering hot and fresh food.</a:t>
              </a:r>
            </a:p>
          </p:txBody>
        </p:sp>
      </p:grpSp>
      <p:grpSp>
        <p:nvGrpSpPr>
          <p:cNvPr id="9" name="Group 9"/>
          <p:cNvGrpSpPr/>
          <p:nvPr/>
        </p:nvGrpSpPr>
        <p:grpSpPr>
          <a:xfrm>
            <a:off x="6598150" y="3950477"/>
            <a:ext cx="11499810" cy="2958017"/>
            <a:chOff x="0" y="0"/>
            <a:chExt cx="15333080" cy="3944023"/>
          </a:xfrm>
        </p:grpSpPr>
        <p:sp>
          <p:nvSpPr>
            <p:cNvPr id="10" name="TextBox 10"/>
            <p:cNvSpPr txBox="1"/>
            <p:nvPr/>
          </p:nvSpPr>
          <p:spPr>
            <a:xfrm>
              <a:off x="0" y="-19050"/>
              <a:ext cx="15333080" cy="730250"/>
            </a:xfrm>
            <a:prstGeom prst="rect">
              <a:avLst/>
            </a:prstGeom>
          </p:spPr>
          <p:txBody>
            <a:bodyPr lIns="0" tIns="0" rIns="0" bIns="0" rtlCol="0" anchor="t">
              <a:spAutoFit/>
            </a:bodyPr>
            <a:lstStyle/>
            <a:p>
              <a:pPr marL="0" lvl="0" indent="0">
                <a:lnSpc>
                  <a:spcPts val="4247"/>
                </a:lnSpc>
                <a:spcBef>
                  <a:spcPct val="0"/>
                </a:spcBef>
              </a:pPr>
              <a:r>
                <a:rPr lang="en-US" sz="3539" spc="-106">
                  <a:solidFill>
                    <a:srgbClr val="328048"/>
                  </a:solidFill>
                  <a:latin typeface="Public Sans Bold"/>
                </a:rPr>
                <a:t>Food Delivery</a:t>
              </a:r>
              <a:r>
                <a:rPr lang="en-US" sz="3539" spc="-106">
                  <a:solidFill>
                    <a:srgbClr val="141414"/>
                  </a:solidFill>
                  <a:latin typeface="Public Sans Bold"/>
                </a:rPr>
                <a:t> vs Dining</a:t>
              </a:r>
            </a:p>
          </p:txBody>
        </p:sp>
        <p:sp>
          <p:nvSpPr>
            <p:cNvPr id="11" name="TextBox 11"/>
            <p:cNvSpPr txBox="1"/>
            <p:nvPr/>
          </p:nvSpPr>
          <p:spPr>
            <a:xfrm>
              <a:off x="0" y="997072"/>
              <a:ext cx="15333080" cy="2946950"/>
            </a:xfrm>
            <a:prstGeom prst="rect">
              <a:avLst/>
            </a:prstGeom>
          </p:spPr>
          <p:txBody>
            <a:bodyPr lIns="0" tIns="0" rIns="0" bIns="0" rtlCol="0" anchor="t">
              <a:spAutoFit/>
            </a:bodyPr>
            <a:lstStyle/>
            <a:p>
              <a:pPr marL="0" lvl="0" indent="0" algn="l">
                <a:lnSpc>
                  <a:spcPts val="2995"/>
                </a:lnSpc>
                <a:spcBef>
                  <a:spcPct val="0"/>
                </a:spcBef>
              </a:pPr>
              <a:r>
                <a:rPr lang="en-US" sz="2139">
                  <a:solidFill>
                    <a:srgbClr val="141414"/>
                  </a:solidFill>
                  <a:latin typeface="Public Sans"/>
                </a:rPr>
                <a:t>In Covid-19 lockdowns where we saw restaurants shutting down for dining, food deliveries got a great shoot! Today, just a few taps on our device and we get our order of </a:t>
              </a:r>
              <a:r>
                <a:rPr lang="en-US" sz="2139">
                  <a:solidFill>
                    <a:srgbClr val="328048"/>
                  </a:solidFill>
                  <a:latin typeface="Public Sans"/>
                </a:rPr>
                <a:t>'</a:t>
              </a:r>
              <a:r>
                <a:rPr lang="en-US" sz="2139">
                  <a:solidFill>
                    <a:srgbClr val="328048"/>
                  </a:solidFill>
                  <a:latin typeface="Public Sans Italics"/>
                </a:rPr>
                <a:t>bahar ka khana</a:t>
              </a:r>
              <a:r>
                <a:rPr lang="en-US" sz="2139">
                  <a:solidFill>
                    <a:srgbClr val="328048"/>
                  </a:solidFill>
                  <a:latin typeface="Public Sans"/>
                </a:rPr>
                <a:t>'</a:t>
              </a:r>
              <a:r>
                <a:rPr lang="en-US" sz="2139">
                  <a:solidFill>
                    <a:srgbClr val="141414"/>
                  </a:solidFill>
                  <a:latin typeface="Public Sans"/>
                </a:rPr>
                <a:t>. But some people still don't consider food delivery worth substituting dining and are obsessed with those dining vibes. So to avoid unnecessary gatherings at dining, we all should promote food delivery and try to find solutions to its barriers. Therefore considering all the aspects, we take a step towards </a:t>
              </a:r>
              <a:r>
                <a:rPr lang="en-US" sz="2139">
                  <a:solidFill>
                    <a:srgbClr val="328048"/>
                  </a:solidFill>
                  <a:latin typeface="Public Sans Bold"/>
                </a:rPr>
                <a:t>building a better working world!</a:t>
              </a:r>
            </a:p>
          </p:txBody>
        </p:sp>
      </p:grpSp>
      <p:grpSp>
        <p:nvGrpSpPr>
          <p:cNvPr id="12" name="Group 12"/>
          <p:cNvGrpSpPr/>
          <p:nvPr/>
        </p:nvGrpSpPr>
        <p:grpSpPr>
          <a:xfrm>
            <a:off x="359162" y="7123107"/>
            <a:ext cx="12477975" cy="3028908"/>
            <a:chOff x="0" y="0"/>
            <a:chExt cx="16637300" cy="4038543"/>
          </a:xfrm>
        </p:grpSpPr>
        <p:sp>
          <p:nvSpPr>
            <p:cNvPr id="13" name="TextBox 13"/>
            <p:cNvSpPr txBox="1"/>
            <p:nvPr/>
          </p:nvSpPr>
          <p:spPr>
            <a:xfrm>
              <a:off x="0" y="-19050"/>
              <a:ext cx="16637300" cy="755650"/>
            </a:xfrm>
            <a:prstGeom prst="rect">
              <a:avLst/>
            </a:prstGeom>
          </p:spPr>
          <p:txBody>
            <a:bodyPr lIns="0" tIns="0" rIns="0" bIns="0" rtlCol="0" anchor="t">
              <a:spAutoFit/>
            </a:bodyPr>
            <a:lstStyle/>
            <a:p>
              <a:pPr marL="0" lvl="0" indent="0">
                <a:lnSpc>
                  <a:spcPts val="4416"/>
                </a:lnSpc>
                <a:spcBef>
                  <a:spcPct val="0"/>
                </a:spcBef>
              </a:pPr>
              <a:r>
                <a:rPr lang="en-US" sz="3680" spc="-110">
                  <a:solidFill>
                    <a:srgbClr val="141414"/>
                  </a:solidFill>
                  <a:latin typeface="Public Sans Bold"/>
                </a:rPr>
                <a:t>Objectives:</a:t>
              </a:r>
            </a:p>
          </p:txBody>
        </p:sp>
        <p:sp>
          <p:nvSpPr>
            <p:cNvPr id="14" name="TextBox 14"/>
            <p:cNvSpPr txBox="1"/>
            <p:nvPr/>
          </p:nvSpPr>
          <p:spPr>
            <a:xfrm>
              <a:off x="0" y="1005982"/>
              <a:ext cx="16637300" cy="3032561"/>
            </a:xfrm>
            <a:prstGeom prst="rect">
              <a:avLst/>
            </a:prstGeom>
          </p:spPr>
          <p:txBody>
            <a:bodyPr lIns="0" tIns="0" rIns="0" bIns="0" rtlCol="0" anchor="t">
              <a:spAutoFit/>
            </a:bodyPr>
            <a:lstStyle/>
            <a:p>
              <a:pPr marL="462753" lvl="1" indent="-231376">
                <a:lnSpc>
                  <a:spcPts val="3000"/>
                </a:lnSpc>
                <a:buFont typeface="Arial"/>
                <a:buChar char="•"/>
              </a:pPr>
              <a:r>
                <a:rPr lang="en-US" sz="2143">
                  <a:solidFill>
                    <a:srgbClr val="141414"/>
                  </a:solidFill>
                  <a:latin typeface="Public Sans"/>
                </a:rPr>
                <a:t>In this ongoing pandemic, we believe in promoting food delivery so that people can enjoy hot and fresh meals at home/personal space itself.</a:t>
              </a:r>
            </a:p>
            <a:p>
              <a:pPr marL="462753" lvl="1" indent="-231376">
                <a:lnSpc>
                  <a:spcPts val="3000"/>
                </a:lnSpc>
                <a:buFont typeface="Arial"/>
                <a:buChar char="•"/>
              </a:pPr>
              <a:r>
                <a:rPr lang="en-US" sz="2143">
                  <a:solidFill>
                    <a:srgbClr val="141414"/>
                  </a:solidFill>
                  <a:latin typeface="Arimo"/>
                </a:rPr>
                <a:t>Since India is endowed with vast solar energy potential, </a:t>
              </a:r>
              <a:r>
                <a:rPr lang="en-US" sz="2143">
                  <a:solidFill>
                    <a:srgbClr val="328048"/>
                  </a:solidFill>
                  <a:latin typeface="Arimo Bold"/>
                </a:rPr>
                <a:t>we take this initiative to use green energy most efficiently.</a:t>
              </a:r>
            </a:p>
            <a:p>
              <a:pPr marL="462753" lvl="1" indent="-231376" algn="l">
                <a:lnSpc>
                  <a:spcPts val="3000"/>
                </a:lnSpc>
                <a:buFont typeface="Arial"/>
                <a:buChar char="•"/>
              </a:pPr>
              <a:r>
                <a:rPr lang="en-US" sz="2143">
                  <a:solidFill>
                    <a:srgbClr val="141414"/>
                  </a:solidFill>
                  <a:latin typeface="Arimo"/>
                </a:rPr>
                <a:t>Delivery boxes catch attention of many eyes, so we plan to make the best use of all the faces of the box. Such as using one side for installing a solar panel and then the rest for advertising!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804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18335"/>
            <a:ext cx="5250425" cy="6124566"/>
            <a:chOff x="0" y="0"/>
            <a:chExt cx="7000567" cy="8166088"/>
          </a:xfrm>
        </p:grpSpPr>
        <p:sp>
          <p:nvSpPr>
            <p:cNvPr id="3" name="AutoShape 3"/>
            <p:cNvSpPr/>
            <p:nvPr/>
          </p:nvSpPr>
          <p:spPr>
            <a:xfrm>
              <a:off x="0" y="2826315"/>
              <a:ext cx="7000567" cy="11079"/>
            </a:xfrm>
            <a:prstGeom prst="rect">
              <a:avLst/>
            </a:prstGeom>
            <a:solidFill>
              <a:srgbClr val="141414"/>
            </a:solidFill>
          </p:spPr>
        </p:sp>
        <p:sp>
          <p:nvSpPr>
            <p:cNvPr id="4" name="TextBox 4"/>
            <p:cNvSpPr txBox="1"/>
            <p:nvPr/>
          </p:nvSpPr>
          <p:spPr>
            <a:xfrm>
              <a:off x="0" y="637331"/>
              <a:ext cx="7000567" cy="1507998"/>
            </a:xfrm>
            <a:prstGeom prst="rect">
              <a:avLst/>
            </a:prstGeom>
          </p:spPr>
          <p:txBody>
            <a:bodyPr lIns="0" tIns="0" rIns="0" bIns="0" rtlCol="0" anchor="t">
              <a:spAutoFit/>
            </a:bodyPr>
            <a:lstStyle/>
            <a:p>
              <a:pPr marL="0" lvl="0" indent="0" algn="l">
                <a:lnSpc>
                  <a:spcPts val="3023"/>
                </a:lnSpc>
                <a:spcBef>
                  <a:spcPct val="0"/>
                </a:spcBef>
              </a:pPr>
              <a:r>
                <a:rPr lang="en-US" sz="2159">
                  <a:solidFill>
                    <a:srgbClr val="FFFFFF"/>
                  </a:solidFill>
                  <a:latin typeface="Public Sans"/>
                </a:rPr>
                <a:t>Multi cuisine, hot, and fresh food in minutes (also with a health &amp; diet section in the menu)</a:t>
              </a:r>
            </a:p>
          </p:txBody>
        </p:sp>
        <p:sp>
          <p:nvSpPr>
            <p:cNvPr id="5" name="TextBox 5"/>
            <p:cNvSpPr txBox="1"/>
            <p:nvPr/>
          </p:nvSpPr>
          <p:spPr>
            <a:xfrm>
              <a:off x="0" y="-9525"/>
              <a:ext cx="1737561" cy="530880"/>
            </a:xfrm>
            <a:prstGeom prst="rect">
              <a:avLst/>
            </a:prstGeom>
          </p:spPr>
          <p:txBody>
            <a:bodyPr lIns="0" tIns="0" rIns="0" bIns="0" rtlCol="0" anchor="t">
              <a:spAutoFit/>
            </a:bodyPr>
            <a:lstStyle/>
            <a:p>
              <a:pPr marL="0" lvl="0" indent="0">
                <a:lnSpc>
                  <a:spcPts val="3079"/>
                </a:lnSpc>
                <a:spcBef>
                  <a:spcPct val="0"/>
                </a:spcBef>
              </a:pPr>
              <a:r>
                <a:rPr lang="en-US" sz="2566" spc="-76">
                  <a:solidFill>
                    <a:srgbClr val="FFFFFF"/>
                  </a:solidFill>
                  <a:latin typeface="Public Sans Bold"/>
                </a:rPr>
                <a:t>01</a:t>
              </a:r>
            </a:p>
          </p:txBody>
        </p:sp>
        <p:sp>
          <p:nvSpPr>
            <p:cNvPr id="6" name="TextBox 6"/>
            <p:cNvSpPr txBox="1"/>
            <p:nvPr/>
          </p:nvSpPr>
          <p:spPr>
            <a:xfrm>
              <a:off x="0" y="4155710"/>
              <a:ext cx="7000567" cy="1507998"/>
            </a:xfrm>
            <a:prstGeom prst="rect">
              <a:avLst/>
            </a:prstGeom>
          </p:spPr>
          <p:txBody>
            <a:bodyPr lIns="0" tIns="0" rIns="0" bIns="0" rtlCol="0" anchor="t">
              <a:spAutoFit/>
            </a:bodyPr>
            <a:lstStyle/>
            <a:p>
              <a:pPr>
                <a:lnSpc>
                  <a:spcPts val="3023"/>
                </a:lnSpc>
              </a:pPr>
              <a:r>
                <a:rPr lang="en-US" sz="2159">
                  <a:solidFill>
                    <a:srgbClr val="FFFFFF"/>
                  </a:solidFill>
                  <a:latin typeface="Public Sans"/>
                </a:rPr>
                <a:t>Prime location - Bengaluru</a:t>
              </a:r>
            </a:p>
            <a:p>
              <a:pPr marL="0" lvl="0" indent="0" algn="l">
                <a:lnSpc>
                  <a:spcPts val="3023"/>
                </a:lnSpc>
                <a:spcBef>
                  <a:spcPct val="0"/>
                </a:spcBef>
              </a:pPr>
              <a:r>
                <a:rPr lang="en-US" sz="2159">
                  <a:solidFill>
                    <a:srgbClr val="FFFFFF"/>
                  </a:solidFill>
                  <a:latin typeface="Public Sans"/>
                </a:rPr>
                <a:t>The location can be customized with an increase in no.of outlets</a:t>
              </a:r>
            </a:p>
          </p:txBody>
        </p:sp>
        <p:sp>
          <p:nvSpPr>
            <p:cNvPr id="7" name="TextBox 7"/>
            <p:cNvSpPr txBox="1"/>
            <p:nvPr/>
          </p:nvSpPr>
          <p:spPr>
            <a:xfrm>
              <a:off x="0" y="3508854"/>
              <a:ext cx="1737561" cy="530880"/>
            </a:xfrm>
            <a:prstGeom prst="rect">
              <a:avLst/>
            </a:prstGeom>
          </p:spPr>
          <p:txBody>
            <a:bodyPr lIns="0" tIns="0" rIns="0" bIns="0" rtlCol="0" anchor="t">
              <a:spAutoFit/>
            </a:bodyPr>
            <a:lstStyle/>
            <a:p>
              <a:pPr marL="0" lvl="0" indent="0">
                <a:lnSpc>
                  <a:spcPts val="3079"/>
                </a:lnSpc>
                <a:spcBef>
                  <a:spcPct val="0"/>
                </a:spcBef>
              </a:pPr>
              <a:r>
                <a:rPr lang="en-US" sz="2566" spc="-76">
                  <a:solidFill>
                    <a:srgbClr val="FFFFFF"/>
                  </a:solidFill>
                  <a:latin typeface="Public Sans Bold"/>
                </a:rPr>
                <a:t>02</a:t>
              </a:r>
            </a:p>
          </p:txBody>
        </p:sp>
        <p:sp>
          <p:nvSpPr>
            <p:cNvPr id="8" name="TextBox 8"/>
            <p:cNvSpPr txBox="1"/>
            <p:nvPr/>
          </p:nvSpPr>
          <p:spPr>
            <a:xfrm>
              <a:off x="0" y="7674090"/>
              <a:ext cx="7000567" cy="491998"/>
            </a:xfrm>
            <a:prstGeom prst="rect">
              <a:avLst/>
            </a:prstGeom>
          </p:spPr>
          <p:txBody>
            <a:bodyPr lIns="0" tIns="0" rIns="0" bIns="0" rtlCol="0" anchor="t">
              <a:spAutoFit/>
            </a:bodyPr>
            <a:lstStyle/>
            <a:p>
              <a:pPr marL="0" lvl="0" indent="0" algn="l">
                <a:lnSpc>
                  <a:spcPts val="3023"/>
                </a:lnSpc>
                <a:spcBef>
                  <a:spcPct val="0"/>
                </a:spcBef>
              </a:pPr>
              <a:r>
                <a:rPr lang="en-US" sz="2159">
                  <a:solidFill>
                    <a:srgbClr val="FFFFFF"/>
                  </a:solidFill>
                  <a:latin typeface="Public Sans"/>
                </a:rPr>
                <a:t>Contact-less delivery </a:t>
              </a:r>
            </a:p>
          </p:txBody>
        </p:sp>
        <p:sp>
          <p:nvSpPr>
            <p:cNvPr id="9" name="TextBox 9"/>
            <p:cNvSpPr txBox="1"/>
            <p:nvPr/>
          </p:nvSpPr>
          <p:spPr>
            <a:xfrm>
              <a:off x="0" y="7027233"/>
              <a:ext cx="1737561" cy="530880"/>
            </a:xfrm>
            <a:prstGeom prst="rect">
              <a:avLst/>
            </a:prstGeom>
          </p:spPr>
          <p:txBody>
            <a:bodyPr lIns="0" tIns="0" rIns="0" bIns="0" rtlCol="0" anchor="t">
              <a:spAutoFit/>
            </a:bodyPr>
            <a:lstStyle/>
            <a:p>
              <a:pPr marL="0" lvl="0" indent="0">
                <a:lnSpc>
                  <a:spcPts val="3079"/>
                </a:lnSpc>
                <a:spcBef>
                  <a:spcPct val="0"/>
                </a:spcBef>
              </a:pPr>
              <a:r>
                <a:rPr lang="en-US" sz="2566" spc="-76">
                  <a:solidFill>
                    <a:srgbClr val="FFFFFF"/>
                  </a:solidFill>
                  <a:latin typeface="Public Sans Bold"/>
                </a:rPr>
                <a:t>03</a:t>
              </a:r>
            </a:p>
          </p:txBody>
        </p:sp>
        <p:sp>
          <p:nvSpPr>
            <p:cNvPr id="10" name="AutoShape 10"/>
            <p:cNvSpPr/>
            <p:nvPr/>
          </p:nvSpPr>
          <p:spPr>
            <a:xfrm>
              <a:off x="0" y="6344694"/>
              <a:ext cx="7000567" cy="11079"/>
            </a:xfrm>
            <a:prstGeom prst="rect">
              <a:avLst/>
            </a:prstGeom>
            <a:solidFill>
              <a:srgbClr val="141414"/>
            </a:solidFill>
          </p:spPr>
        </p:sp>
      </p:grpSp>
      <p:grpSp>
        <p:nvGrpSpPr>
          <p:cNvPr id="11" name="Group 11"/>
          <p:cNvGrpSpPr/>
          <p:nvPr/>
        </p:nvGrpSpPr>
        <p:grpSpPr>
          <a:xfrm>
            <a:off x="8323301" y="3808835"/>
            <a:ext cx="5417879" cy="5825260"/>
            <a:chOff x="0" y="0"/>
            <a:chExt cx="7223839" cy="7767014"/>
          </a:xfrm>
        </p:grpSpPr>
        <p:sp>
          <p:nvSpPr>
            <p:cNvPr id="12" name="AutoShape 12"/>
            <p:cNvSpPr/>
            <p:nvPr/>
          </p:nvSpPr>
          <p:spPr>
            <a:xfrm>
              <a:off x="0" y="2334953"/>
              <a:ext cx="7223839" cy="11433"/>
            </a:xfrm>
            <a:prstGeom prst="rect">
              <a:avLst/>
            </a:prstGeom>
            <a:solidFill>
              <a:srgbClr val="141414"/>
            </a:solidFill>
          </p:spPr>
        </p:sp>
        <p:sp>
          <p:nvSpPr>
            <p:cNvPr id="13" name="TextBox 13"/>
            <p:cNvSpPr txBox="1"/>
            <p:nvPr/>
          </p:nvSpPr>
          <p:spPr>
            <a:xfrm>
              <a:off x="0" y="642198"/>
              <a:ext cx="7223839" cy="990051"/>
            </a:xfrm>
            <a:prstGeom prst="rect">
              <a:avLst/>
            </a:prstGeom>
          </p:spPr>
          <p:txBody>
            <a:bodyPr lIns="0" tIns="0" rIns="0" bIns="0" rtlCol="0" anchor="t">
              <a:spAutoFit/>
            </a:bodyPr>
            <a:lstStyle/>
            <a:p>
              <a:pPr marL="0" lvl="0" indent="0" algn="l">
                <a:lnSpc>
                  <a:spcPts val="3024"/>
                </a:lnSpc>
                <a:spcBef>
                  <a:spcPct val="0"/>
                </a:spcBef>
              </a:pPr>
              <a:r>
                <a:rPr lang="en-US" sz="2160">
                  <a:solidFill>
                    <a:srgbClr val="FFFFFF"/>
                  </a:solidFill>
                  <a:latin typeface="Public Sans"/>
                </a:rPr>
                <a:t>Restaurants with Zomato/Swiggy being their delivery partners</a:t>
              </a:r>
            </a:p>
          </p:txBody>
        </p:sp>
        <p:sp>
          <p:nvSpPr>
            <p:cNvPr id="14" name="TextBox 14"/>
            <p:cNvSpPr txBox="1"/>
            <p:nvPr/>
          </p:nvSpPr>
          <p:spPr>
            <a:xfrm>
              <a:off x="0" y="-9525"/>
              <a:ext cx="1792978" cy="530225"/>
            </a:xfrm>
            <a:prstGeom prst="rect">
              <a:avLst/>
            </a:prstGeom>
          </p:spPr>
          <p:txBody>
            <a:bodyPr lIns="0" tIns="0" rIns="0" bIns="0" rtlCol="0" anchor="t">
              <a:spAutoFit/>
            </a:bodyPr>
            <a:lstStyle/>
            <a:p>
              <a:pPr marL="0" lvl="0" indent="0">
                <a:lnSpc>
                  <a:spcPts val="3083"/>
                </a:lnSpc>
                <a:spcBef>
                  <a:spcPct val="0"/>
                </a:spcBef>
              </a:pPr>
              <a:r>
                <a:rPr lang="en-US" sz="2569" spc="-77">
                  <a:solidFill>
                    <a:srgbClr val="FFFFFF"/>
                  </a:solidFill>
                  <a:latin typeface="Public Sans Bold"/>
                </a:rPr>
                <a:t>01</a:t>
              </a:r>
            </a:p>
          </p:txBody>
        </p:sp>
        <p:sp>
          <p:nvSpPr>
            <p:cNvPr id="15" name="TextBox 15"/>
            <p:cNvSpPr txBox="1"/>
            <p:nvPr/>
          </p:nvSpPr>
          <p:spPr>
            <a:xfrm>
              <a:off x="0" y="3691288"/>
              <a:ext cx="7223839" cy="1520524"/>
            </a:xfrm>
            <a:prstGeom prst="rect">
              <a:avLst/>
            </a:prstGeom>
          </p:spPr>
          <p:txBody>
            <a:bodyPr lIns="0" tIns="0" rIns="0" bIns="0" rtlCol="0" anchor="t">
              <a:spAutoFit/>
            </a:bodyPr>
            <a:lstStyle/>
            <a:p>
              <a:pPr marL="0" lvl="0" indent="0" algn="l">
                <a:lnSpc>
                  <a:spcPts val="3024"/>
                </a:lnSpc>
                <a:spcBef>
                  <a:spcPct val="0"/>
                </a:spcBef>
              </a:pPr>
              <a:r>
                <a:rPr lang="en-US" sz="2160">
                  <a:solidFill>
                    <a:srgbClr val="FFFFFF"/>
                  </a:solidFill>
                  <a:latin typeface="Public Sans"/>
                </a:rPr>
                <a:t>Pizza delivery services delivering hot and fresh pizza for sure. This reduces our cuisine options.</a:t>
              </a:r>
            </a:p>
          </p:txBody>
        </p:sp>
        <p:sp>
          <p:nvSpPr>
            <p:cNvPr id="16" name="TextBox 16"/>
            <p:cNvSpPr txBox="1"/>
            <p:nvPr/>
          </p:nvSpPr>
          <p:spPr>
            <a:xfrm>
              <a:off x="0" y="3039565"/>
              <a:ext cx="1792978" cy="530225"/>
            </a:xfrm>
            <a:prstGeom prst="rect">
              <a:avLst/>
            </a:prstGeom>
          </p:spPr>
          <p:txBody>
            <a:bodyPr lIns="0" tIns="0" rIns="0" bIns="0" rtlCol="0" anchor="t">
              <a:spAutoFit/>
            </a:bodyPr>
            <a:lstStyle/>
            <a:p>
              <a:pPr marL="0" lvl="0" indent="0">
                <a:lnSpc>
                  <a:spcPts val="3083"/>
                </a:lnSpc>
                <a:spcBef>
                  <a:spcPct val="0"/>
                </a:spcBef>
              </a:pPr>
              <a:r>
                <a:rPr lang="en-US" sz="2569" spc="-77">
                  <a:solidFill>
                    <a:srgbClr val="FFFFFF"/>
                  </a:solidFill>
                  <a:latin typeface="Public Sans Bold"/>
                </a:rPr>
                <a:t>02</a:t>
              </a:r>
            </a:p>
          </p:txBody>
        </p:sp>
        <p:sp>
          <p:nvSpPr>
            <p:cNvPr id="17" name="TextBox 17"/>
            <p:cNvSpPr txBox="1"/>
            <p:nvPr/>
          </p:nvSpPr>
          <p:spPr>
            <a:xfrm>
              <a:off x="0" y="7270852"/>
              <a:ext cx="7223839" cy="496162"/>
            </a:xfrm>
            <a:prstGeom prst="rect">
              <a:avLst/>
            </a:prstGeom>
          </p:spPr>
          <p:txBody>
            <a:bodyPr lIns="0" tIns="0" rIns="0" bIns="0" rtlCol="0" anchor="t">
              <a:spAutoFit/>
            </a:bodyPr>
            <a:lstStyle/>
            <a:p>
              <a:pPr marL="0" lvl="0" indent="0" algn="l">
                <a:lnSpc>
                  <a:spcPts val="3024"/>
                </a:lnSpc>
                <a:spcBef>
                  <a:spcPct val="0"/>
                </a:spcBef>
              </a:pPr>
              <a:r>
                <a:rPr lang="en-US" sz="2160">
                  <a:solidFill>
                    <a:srgbClr val="FFFFFF"/>
                  </a:solidFill>
                  <a:latin typeface="Public Sans"/>
                </a:rPr>
                <a:t>Restaurants offering dining as well</a:t>
              </a:r>
            </a:p>
          </p:txBody>
        </p:sp>
        <p:sp>
          <p:nvSpPr>
            <p:cNvPr id="18" name="TextBox 18"/>
            <p:cNvSpPr txBox="1"/>
            <p:nvPr/>
          </p:nvSpPr>
          <p:spPr>
            <a:xfrm>
              <a:off x="0" y="6619129"/>
              <a:ext cx="1792978" cy="530225"/>
            </a:xfrm>
            <a:prstGeom prst="rect">
              <a:avLst/>
            </a:prstGeom>
          </p:spPr>
          <p:txBody>
            <a:bodyPr lIns="0" tIns="0" rIns="0" bIns="0" rtlCol="0" anchor="t">
              <a:spAutoFit/>
            </a:bodyPr>
            <a:lstStyle/>
            <a:p>
              <a:pPr marL="0" lvl="0" indent="0">
                <a:lnSpc>
                  <a:spcPts val="3083"/>
                </a:lnSpc>
                <a:spcBef>
                  <a:spcPct val="0"/>
                </a:spcBef>
              </a:pPr>
              <a:r>
                <a:rPr lang="en-US" sz="2569" spc="-77">
                  <a:solidFill>
                    <a:srgbClr val="FFFFFF"/>
                  </a:solidFill>
                  <a:latin typeface="Public Sans Bold"/>
                </a:rPr>
                <a:t>03</a:t>
              </a:r>
            </a:p>
          </p:txBody>
        </p:sp>
        <p:sp>
          <p:nvSpPr>
            <p:cNvPr id="19" name="AutoShape 19"/>
            <p:cNvSpPr/>
            <p:nvPr/>
          </p:nvSpPr>
          <p:spPr>
            <a:xfrm>
              <a:off x="0" y="5914517"/>
              <a:ext cx="7223839" cy="11433"/>
            </a:xfrm>
            <a:prstGeom prst="rect">
              <a:avLst/>
            </a:prstGeom>
            <a:solidFill>
              <a:srgbClr val="141414"/>
            </a:solidFill>
          </p:spPr>
        </p:sp>
      </p:grpSp>
      <p:pic>
        <p:nvPicPr>
          <p:cNvPr id="20" name="Picture 20"/>
          <p:cNvPicPr>
            <a:picLocks noChangeAspect="1"/>
          </p:cNvPicPr>
          <p:nvPr/>
        </p:nvPicPr>
        <p:blipFill>
          <a:blip r:embed="rId2"/>
          <a:srcRect t="17228" b="35173"/>
          <a:stretch>
            <a:fillRect/>
          </a:stretch>
        </p:blipFill>
        <p:spPr>
          <a:xfrm rot="-5400000">
            <a:off x="9755706" y="4421706"/>
            <a:ext cx="12954000" cy="4110588"/>
          </a:xfrm>
          <a:prstGeom prst="rect">
            <a:avLst/>
          </a:prstGeom>
        </p:spPr>
      </p:pic>
      <p:sp>
        <p:nvSpPr>
          <p:cNvPr id="21" name="TextBox 21"/>
          <p:cNvSpPr txBox="1"/>
          <p:nvPr/>
        </p:nvSpPr>
        <p:spPr>
          <a:xfrm>
            <a:off x="1579784" y="3167465"/>
            <a:ext cx="4148257" cy="464820"/>
          </a:xfrm>
          <a:prstGeom prst="rect">
            <a:avLst/>
          </a:prstGeom>
        </p:spPr>
        <p:txBody>
          <a:bodyPr lIns="0" tIns="0" rIns="0" bIns="0" rtlCol="0" anchor="t">
            <a:spAutoFit/>
          </a:bodyPr>
          <a:lstStyle/>
          <a:p>
            <a:pPr algn="ctr">
              <a:lnSpc>
                <a:spcPts val="3779"/>
              </a:lnSpc>
            </a:pPr>
            <a:r>
              <a:rPr lang="en-US" sz="2700">
                <a:solidFill>
                  <a:srgbClr val="000000"/>
                </a:solidFill>
                <a:latin typeface="Public Sans Bold"/>
              </a:rPr>
              <a:t>KEY INDUSTRY DRIVERS</a:t>
            </a:r>
          </a:p>
        </p:txBody>
      </p:sp>
      <p:sp>
        <p:nvSpPr>
          <p:cNvPr id="22" name="TextBox 22"/>
          <p:cNvSpPr txBox="1"/>
          <p:nvPr/>
        </p:nvSpPr>
        <p:spPr>
          <a:xfrm>
            <a:off x="8382791" y="3167465"/>
            <a:ext cx="5358390" cy="464820"/>
          </a:xfrm>
          <a:prstGeom prst="rect">
            <a:avLst/>
          </a:prstGeom>
        </p:spPr>
        <p:txBody>
          <a:bodyPr lIns="0" tIns="0" rIns="0" bIns="0" rtlCol="0" anchor="t">
            <a:spAutoFit/>
          </a:bodyPr>
          <a:lstStyle/>
          <a:p>
            <a:pPr>
              <a:lnSpc>
                <a:spcPts val="3779"/>
              </a:lnSpc>
            </a:pPr>
            <a:r>
              <a:rPr lang="en-US" sz="2700">
                <a:solidFill>
                  <a:srgbClr val="000000"/>
                </a:solidFill>
                <a:latin typeface="Public Sans Bold"/>
              </a:rPr>
              <a:t>KEY INDUSTRY COMPETITORS</a:t>
            </a:r>
          </a:p>
        </p:txBody>
      </p:sp>
      <p:sp>
        <p:nvSpPr>
          <p:cNvPr id="23" name="TextBox 23"/>
          <p:cNvSpPr txBox="1"/>
          <p:nvPr/>
        </p:nvSpPr>
        <p:spPr>
          <a:xfrm>
            <a:off x="405193" y="735309"/>
            <a:ext cx="13467886" cy="1910715"/>
          </a:xfrm>
          <a:prstGeom prst="rect">
            <a:avLst/>
          </a:prstGeom>
        </p:spPr>
        <p:txBody>
          <a:bodyPr lIns="0" tIns="0" rIns="0" bIns="0" rtlCol="0" anchor="t">
            <a:spAutoFit/>
          </a:bodyPr>
          <a:lstStyle/>
          <a:p>
            <a:pPr algn="ctr">
              <a:lnSpc>
                <a:spcPts val="1710"/>
              </a:lnSpc>
            </a:pPr>
            <a:r>
              <a:rPr lang="en-US" sz="1900">
                <a:solidFill>
                  <a:srgbClr val="FFFAEF"/>
                </a:solidFill>
                <a:latin typeface="CS Gordon Serif"/>
              </a:rPr>
              <a:t>TODAY WHERE EVERYONE IS BUSY RUNNING FOOD DELIVERY SERVICES, </a:t>
            </a:r>
          </a:p>
          <a:p>
            <a:pPr algn="ctr">
              <a:lnSpc>
                <a:spcPts val="1710"/>
              </a:lnSpc>
            </a:pPr>
            <a:endParaRPr lang="en-US" sz="1900">
              <a:solidFill>
                <a:srgbClr val="FFFAEF"/>
              </a:solidFill>
              <a:latin typeface="CS Gordon Serif"/>
            </a:endParaRPr>
          </a:p>
          <a:p>
            <a:pPr algn="ctr">
              <a:lnSpc>
                <a:spcPts val="1710"/>
              </a:lnSpc>
            </a:pPr>
            <a:r>
              <a:rPr lang="en-US" sz="1900">
                <a:solidFill>
                  <a:srgbClr val="FFFAEF"/>
                </a:solidFill>
                <a:latin typeface="CS Gordon Serif"/>
              </a:rPr>
              <a:t>WE ALSO JOIN HANDS BUT WITH A SMALL INNOVATION I.E. </a:t>
            </a:r>
            <a:r>
              <a:rPr lang="en-US" sz="1900">
                <a:solidFill>
                  <a:srgbClr val="141414"/>
                </a:solidFill>
                <a:latin typeface="CS Gordon Serif"/>
              </a:rPr>
              <a:t>MODIFYING A </a:t>
            </a:r>
          </a:p>
          <a:p>
            <a:pPr algn="ctr">
              <a:lnSpc>
                <a:spcPts val="1710"/>
              </a:lnSpc>
            </a:pPr>
            <a:endParaRPr lang="en-US" sz="1900">
              <a:solidFill>
                <a:srgbClr val="141414"/>
              </a:solidFill>
              <a:latin typeface="CS Gordon Serif"/>
            </a:endParaRPr>
          </a:p>
          <a:p>
            <a:pPr algn="ctr">
              <a:lnSpc>
                <a:spcPts val="1710"/>
              </a:lnSpc>
            </a:pPr>
            <a:r>
              <a:rPr lang="en-US" sz="1900">
                <a:solidFill>
                  <a:srgbClr val="141414"/>
                </a:solidFill>
                <a:latin typeface="CS Gordon Serif"/>
              </a:rPr>
              <a:t>DELIVERY BOX USING GREEN ENERGY.</a:t>
            </a:r>
            <a:r>
              <a:rPr lang="en-US" sz="1900">
                <a:solidFill>
                  <a:srgbClr val="FFFAEF"/>
                </a:solidFill>
                <a:latin typeface="CS Gordon Serif"/>
              </a:rPr>
              <a:t> WITH THIS, WE PLAN TO </a:t>
            </a:r>
          </a:p>
          <a:p>
            <a:pPr algn="ctr">
              <a:lnSpc>
                <a:spcPts val="1710"/>
              </a:lnSpc>
            </a:pPr>
            <a:endParaRPr lang="en-US" sz="1900">
              <a:solidFill>
                <a:srgbClr val="FFFAEF"/>
              </a:solidFill>
              <a:latin typeface="CS Gordon Serif"/>
            </a:endParaRPr>
          </a:p>
          <a:p>
            <a:pPr algn="ctr">
              <a:lnSpc>
                <a:spcPts val="1710"/>
              </a:lnSpc>
            </a:pPr>
            <a:r>
              <a:rPr lang="en-US" sz="1900">
                <a:solidFill>
                  <a:srgbClr val="FFFAEF"/>
                </a:solidFill>
                <a:latin typeface="CS Gordon Serif"/>
              </a:rPr>
              <a:t>OVERCOME SOME CHALLENGES FACED AND HENCE SERVE THE CURRENT </a:t>
            </a:r>
          </a:p>
          <a:p>
            <a:pPr algn="ctr">
              <a:lnSpc>
                <a:spcPts val="1710"/>
              </a:lnSpc>
            </a:pPr>
            <a:endParaRPr lang="en-US" sz="1900">
              <a:solidFill>
                <a:srgbClr val="FFFAEF"/>
              </a:solidFill>
              <a:latin typeface="CS Gordon Serif"/>
            </a:endParaRPr>
          </a:p>
          <a:p>
            <a:pPr algn="ctr">
              <a:lnSpc>
                <a:spcPts val="1710"/>
              </a:lnSpc>
            </a:pPr>
            <a:r>
              <a:rPr lang="en-US" sz="1900">
                <a:solidFill>
                  <a:srgbClr val="FFFAEF"/>
                </a:solidFill>
                <a:latin typeface="CS Gordon Serif"/>
              </a:rPr>
              <a:t>DEMAND OF FOOD DELIVERY.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grpSp>
        <p:nvGrpSpPr>
          <p:cNvPr id="3" name="Group 3"/>
          <p:cNvGrpSpPr/>
          <p:nvPr/>
        </p:nvGrpSpPr>
        <p:grpSpPr>
          <a:xfrm rot="5400000">
            <a:off x="7953236" y="-2958585"/>
            <a:ext cx="2372003" cy="13643630"/>
            <a:chOff x="0" y="0"/>
            <a:chExt cx="3162670" cy="18191507"/>
          </a:xfrm>
        </p:grpSpPr>
        <p:sp>
          <p:nvSpPr>
            <p:cNvPr id="4" name="AutoShape 4"/>
            <p:cNvSpPr/>
            <p:nvPr/>
          </p:nvSpPr>
          <p:spPr>
            <a:xfrm>
              <a:off x="1566571" y="208431"/>
              <a:ext cx="20613" cy="17983076"/>
            </a:xfrm>
            <a:prstGeom prst="rect">
              <a:avLst/>
            </a:prstGeom>
            <a:solidFill>
              <a:srgbClr val="141414"/>
            </a:solidFill>
          </p:spPr>
        </p:sp>
        <p:grpSp>
          <p:nvGrpSpPr>
            <p:cNvPr id="5" name="Group 5"/>
            <p:cNvGrpSpPr/>
            <p:nvPr/>
          </p:nvGrpSpPr>
          <p:grpSpPr>
            <a:xfrm rot="-10800000">
              <a:off x="1401669" y="3606450"/>
              <a:ext cx="1761001" cy="416863"/>
              <a:chOff x="0" y="0"/>
              <a:chExt cx="2146002" cy="508000"/>
            </a:xfrm>
          </p:grpSpPr>
          <p:sp>
            <p:nvSpPr>
              <p:cNvPr id="6" name="Freeform 6"/>
              <p:cNvSpPr/>
              <p:nvPr/>
            </p:nvSpPr>
            <p:spPr>
              <a:xfrm>
                <a:off x="1698604" y="49530"/>
                <a:ext cx="407115" cy="408940"/>
              </a:xfrm>
              <a:custGeom>
                <a:avLst/>
                <a:gdLst/>
                <a:ahLst/>
                <a:cxnLst/>
                <a:rect l="l" t="t" r="r" b="b"/>
                <a:pathLst>
                  <a:path w="407115" h="408940">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328048"/>
              </a:solidFill>
            </p:spPr>
          </p:sp>
          <p:sp>
            <p:nvSpPr>
              <p:cNvPr id="7" name="Freeform 7"/>
              <p:cNvSpPr/>
              <p:nvPr/>
            </p:nvSpPr>
            <p:spPr>
              <a:xfrm>
                <a:off x="0" y="11430"/>
                <a:ext cx="2146002" cy="485140"/>
              </a:xfrm>
              <a:custGeom>
                <a:avLst/>
                <a:gdLst/>
                <a:ahLst/>
                <a:cxnLst/>
                <a:rect l="l" t="t" r="r" b="b"/>
                <a:pathLst>
                  <a:path w="2146002" h="485140">
                    <a:moveTo>
                      <a:pt x="1902162" y="0"/>
                    </a:moveTo>
                    <a:cubicBezTo>
                      <a:pt x="1781512" y="0"/>
                      <a:pt x="1681182" y="88900"/>
                      <a:pt x="1662132" y="204470"/>
                    </a:cubicBezTo>
                    <a:lnTo>
                      <a:pt x="0" y="204470"/>
                    </a:lnTo>
                    <a:lnTo>
                      <a:pt x="0" y="280670"/>
                    </a:lnTo>
                    <a:lnTo>
                      <a:pt x="1663402" y="280670"/>
                    </a:lnTo>
                    <a:cubicBezTo>
                      <a:pt x="1681182" y="396240"/>
                      <a:pt x="1782782" y="485140"/>
                      <a:pt x="1903432" y="485140"/>
                    </a:cubicBezTo>
                    <a:cubicBezTo>
                      <a:pt x="2038052" y="485140"/>
                      <a:pt x="2146002" y="375920"/>
                      <a:pt x="2146002" y="242570"/>
                    </a:cubicBezTo>
                    <a:cubicBezTo>
                      <a:pt x="2146002" y="107950"/>
                      <a:pt x="2036782" y="0"/>
                      <a:pt x="1902162" y="0"/>
                    </a:cubicBezTo>
                    <a:close/>
                    <a:moveTo>
                      <a:pt x="1902162" y="408940"/>
                    </a:moveTo>
                    <a:cubicBezTo>
                      <a:pt x="1810722" y="408940"/>
                      <a:pt x="1735792" y="334010"/>
                      <a:pt x="1735792" y="242570"/>
                    </a:cubicBezTo>
                    <a:cubicBezTo>
                      <a:pt x="1735792" y="151130"/>
                      <a:pt x="1810722" y="76200"/>
                      <a:pt x="1902162" y="76200"/>
                    </a:cubicBezTo>
                    <a:cubicBezTo>
                      <a:pt x="1993602" y="76200"/>
                      <a:pt x="2068532" y="151130"/>
                      <a:pt x="2068532" y="242570"/>
                    </a:cubicBezTo>
                    <a:cubicBezTo>
                      <a:pt x="2069802" y="334010"/>
                      <a:pt x="1994872" y="408940"/>
                      <a:pt x="1902162" y="408940"/>
                    </a:cubicBezTo>
                    <a:close/>
                  </a:path>
                </a:pathLst>
              </a:custGeom>
              <a:solidFill>
                <a:srgbClr val="141414"/>
              </a:solidFill>
            </p:spPr>
          </p:sp>
        </p:grpSp>
        <p:grpSp>
          <p:nvGrpSpPr>
            <p:cNvPr id="8" name="Group 8"/>
            <p:cNvGrpSpPr/>
            <p:nvPr/>
          </p:nvGrpSpPr>
          <p:grpSpPr>
            <a:xfrm rot="-10800000">
              <a:off x="1401669" y="11172225"/>
              <a:ext cx="1761001" cy="416863"/>
              <a:chOff x="0" y="0"/>
              <a:chExt cx="2146002" cy="508000"/>
            </a:xfrm>
          </p:grpSpPr>
          <p:sp>
            <p:nvSpPr>
              <p:cNvPr id="9" name="Freeform 9"/>
              <p:cNvSpPr/>
              <p:nvPr/>
            </p:nvSpPr>
            <p:spPr>
              <a:xfrm>
                <a:off x="1698604" y="49530"/>
                <a:ext cx="407115" cy="408940"/>
              </a:xfrm>
              <a:custGeom>
                <a:avLst/>
                <a:gdLst/>
                <a:ahLst/>
                <a:cxnLst/>
                <a:rect l="l" t="t" r="r" b="b"/>
                <a:pathLst>
                  <a:path w="407115" h="408940">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328048"/>
              </a:solidFill>
            </p:spPr>
          </p:sp>
          <p:sp>
            <p:nvSpPr>
              <p:cNvPr id="10" name="Freeform 10"/>
              <p:cNvSpPr/>
              <p:nvPr/>
            </p:nvSpPr>
            <p:spPr>
              <a:xfrm>
                <a:off x="0" y="11430"/>
                <a:ext cx="2146002" cy="485140"/>
              </a:xfrm>
              <a:custGeom>
                <a:avLst/>
                <a:gdLst/>
                <a:ahLst/>
                <a:cxnLst/>
                <a:rect l="l" t="t" r="r" b="b"/>
                <a:pathLst>
                  <a:path w="2146002" h="485140">
                    <a:moveTo>
                      <a:pt x="1902162" y="0"/>
                    </a:moveTo>
                    <a:cubicBezTo>
                      <a:pt x="1781512" y="0"/>
                      <a:pt x="1681182" y="88900"/>
                      <a:pt x="1662132" y="204470"/>
                    </a:cubicBezTo>
                    <a:lnTo>
                      <a:pt x="0" y="204470"/>
                    </a:lnTo>
                    <a:lnTo>
                      <a:pt x="0" y="280670"/>
                    </a:lnTo>
                    <a:lnTo>
                      <a:pt x="1663402" y="280670"/>
                    </a:lnTo>
                    <a:cubicBezTo>
                      <a:pt x="1681182" y="396240"/>
                      <a:pt x="1782782" y="485140"/>
                      <a:pt x="1903432" y="485140"/>
                    </a:cubicBezTo>
                    <a:cubicBezTo>
                      <a:pt x="2038052" y="485140"/>
                      <a:pt x="2146002" y="375920"/>
                      <a:pt x="2146002" y="242570"/>
                    </a:cubicBezTo>
                    <a:cubicBezTo>
                      <a:pt x="2146002" y="107950"/>
                      <a:pt x="2036782" y="0"/>
                      <a:pt x="1902162" y="0"/>
                    </a:cubicBezTo>
                    <a:close/>
                    <a:moveTo>
                      <a:pt x="1902162" y="408940"/>
                    </a:moveTo>
                    <a:cubicBezTo>
                      <a:pt x="1810722" y="408940"/>
                      <a:pt x="1735792" y="334010"/>
                      <a:pt x="1735792" y="242570"/>
                    </a:cubicBezTo>
                    <a:cubicBezTo>
                      <a:pt x="1735792" y="151130"/>
                      <a:pt x="1810722" y="76200"/>
                      <a:pt x="1902162" y="76200"/>
                    </a:cubicBezTo>
                    <a:cubicBezTo>
                      <a:pt x="1993602" y="76200"/>
                      <a:pt x="2068532" y="151130"/>
                      <a:pt x="2068532" y="242570"/>
                    </a:cubicBezTo>
                    <a:cubicBezTo>
                      <a:pt x="2069802" y="334010"/>
                      <a:pt x="1994872" y="408940"/>
                      <a:pt x="1902162" y="408940"/>
                    </a:cubicBezTo>
                    <a:close/>
                  </a:path>
                </a:pathLst>
              </a:custGeom>
              <a:solidFill>
                <a:srgbClr val="141414"/>
              </a:solidFill>
            </p:spPr>
          </p:sp>
        </p:grpSp>
        <p:grpSp>
          <p:nvGrpSpPr>
            <p:cNvPr id="11" name="Group 11"/>
            <p:cNvGrpSpPr/>
            <p:nvPr/>
          </p:nvGrpSpPr>
          <p:grpSpPr>
            <a:xfrm>
              <a:off x="0" y="0"/>
              <a:ext cx="1761001" cy="416863"/>
              <a:chOff x="0" y="0"/>
              <a:chExt cx="2146002" cy="508000"/>
            </a:xfrm>
          </p:grpSpPr>
          <p:sp>
            <p:nvSpPr>
              <p:cNvPr id="12" name="Freeform 12"/>
              <p:cNvSpPr/>
              <p:nvPr/>
            </p:nvSpPr>
            <p:spPr>
              <a:xfrm>
                <a:off x="1698604" y="49530"/>
                <a:ext cx="407115" cy="408940"/>
              </a:xfrm>
              <a:custGeom>
                <a:avLst/>
                <a:gdLst/>
                <a:ahLst/>
                <a:cxnLst/>
                <a:rect l="l" t="t" r="r" b="b"/>
                <a:pathLst>
                  <a:path w="407115" h="408940">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328048"/>
              </a:solidFill>
            </p:spPr>
          </p:sp>
          <p:sp>
            <p:nvSpPr>
              <p:cNvPr id="13" name="Freeform 13"/>
              <p:cNvSpPr/>
              <p:nvPr/>
            </p:nvSpPr>
            <p:spPr>
              <a:xfrm>
                <a:off x="0" y="11430"/>
                <a:ext cx="2146002" cy="485140"/>
              </a:xfrm>
              <a:custGeom>
                <a:avLst/>
                <a:gdLst/>
                <a:ahLst/>
                <a:cxnLst/>
                <a:rect l="l" t="t" r="r" b="b"/>
                <a:pathLst>
                  <a:path w="2146002" h="485140">
                    <a:moveTo>
                      <a:pt x="1902162" y="0"/>
                    </a:moveTo>
                    <a:cubicBezTo>
                      <a:pt x="1781512" y="0"/>
                      <a:pt x="1681182" y="88900"/>
                      <a:pt x="1662132" y="204470"/>
                    </a:cubicBezTo>
                    <a:lnTo>
                      <a:pt x="0" y="204470"/>
                    </a:lnTo>
                    <a:lnTo>
                      <a:pt x="0" y="280670"/>
                    </a:lnTo>
                    <a:lnTo>
                      <a:pt x="1663402" y="280670"/>
                    </a:lnTo>
                    <a:cubicBezTo>
                      <a:pt x="1681182" y="396240"/>
                      <a:pt x="1782782" y="485140"/>
                      <a:pt x="1903432" y="485140"/>
                    </a:cubicBezTo>
                    <a:cubicBezTo>
                      <a:pt x="2038052" y="485140"/>
                      <a:pt x="2146002" y="375920"/>
                      <a:pt x="2146002" y="242570"/>
                    </a:cubicBezTo>
                    <a:cubicBezTo>
                      <a:pt x="2146002" y="107950"/>
                      <a:pt x="2036782" y="0"/>
                      <a:pt x="1902162" y="0"/>
                    </a:cubicBezTo>
                    <a:close/>
                    <a:moveTo>
                      <a:pt x="1902162" y="408940"/>
                    </a:moveTo>
                    <a:cubicBezTo>
                      <a:pt x="1810722" y="408940"/>
                      <a:pt x="1735792" y="334010"/>
                      <a:pt x="1735792" y="242570"/>
                    </a:cubicBezTo>
                    <a:cubicBezTo>
                      <a:pt x="1735792" y="151130"/>
                      <a:pt x="1810722" y="76200"/>
                      <a:pt x="1902162" y="76200"/>
                    </a:cubicBezTo>
                    <a:cubicBezTo>
                      <a:pt x="1993602" y="76200"/>
                      <a:pt x="2068532" y="151130"/>
                      <a:pt x="2068532" y="242570"/>
                    </a:cubicBezTo>
                    <a:cubicBezTo>
                      <a:pt x="2069802" y="334010"/>
                      <a:pt x="1994872" y="408940"/>
                      <a:pt x="1902162" y="408940"/>
                    </a:cubicBezTo>
                    <a:close/>
                  </a:path>
                </a:pathLst>
              </a:custGeom>
              <a:solidFill>
                <a:srgbClr val="141414"/>
              </a:solidFill>
            </p:spPr>
          </p:sp>
        </p:grpSp>
        <p:grpSp>
          <p:nvGrpSpPr>
            <p:cNvPr id="14" name="Group 14"/>
            <p:cNvGrpSpPr/>
            <p:nvPr/>
          </p:nvGrpSpPr>
          <p:grpSpPr>
            <a:xfrm>
              <a:off x="0" y="14065076"/>
              <a:ext cx="1761001" cy="416863"/>
              <a:chOff x="0" y="0"/>
              <a:chExt cx="2146002" cy="508000"/>
            </a:xfrm>
          </p:grpSpPr>
          <p:sp>
            <p:nvSpPr>
              <p:cNvPr id="15" name="Freeform 15"/>
              <p:cNvSpPr/>
              <p:nvPr/>
            </p:nvSpPr>
            <p:spPr>
              <a:xfrm>
                <a:off x="1698604" y="49530"/>
                <a:ext cx="407115" cy="408940"/>
              </a:xfrm>
              <a:custGeom>
                <a:avLst/>
                <a:gdLst/>
                <a:ahLst/>
                <a:cxnLst/>
                <a:rect l="l" t="t" r="r" b="b"/>
                <a:pathLst>
                  <a:path w="407115" h="408940">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328048"/>
              </a:solidFill>
            </p:spPr>
          </p:sp>
          <p:sp>
            <p:nvSpPr>
              <p:cNvPr id="16" name="Freeform 16"/>
              <p:cNvSpPr/>
              <p:nvPr/>
            </p:nvSpPr>
            <p:spPr>
              <a:xfrm>
                <a:off x="0" y="11430"/>
                <a:ext cx="2146002" cy="485140"/>
              </a:xfrm>
              <a:custGeom>
                <a:avLst/>
                <a:gdLst/>
                <a:ahLst/>
                <a:cxnLst/>
                <a:rect l="l" t="t" r="r" b="b"/>
                <a:pathLst>
                  <a:path w="2146002" h="485140">
                    <a:moveTo>
                      <a:pt x="1902162" y="0"/>
                    </a:moveTo>
                    <a:cubicBezTo>
                      <a:pt x="1781512" y="0"/>
                      <a:pt x="1681182" y="88900"/>
                      <a:pt x="1662132" y="204470"/>
                    </a:cubicBezTo>
                    <a:lnTo>
                      <a:pt x="0" y="204470"/>
                    </a:lnTo>
                    <a:lnTo>
                      <a:pt x="0" y="280670"/>
                    </a:lnTo>
                    <a:lnTo>
                      <a:pt x="1663402" y="280670"/>
                    </a:lnTo>
                    <a:cubicBezTo>
                      <a:pt x="1681182" y="396240"/>
                      <a:pt x="1782782" y="485140"/>
                      <a:pt x="1903432" y="485140"/>
                    </a:cubicBezTo>
                    <a:cubicBezTo>
                      <a:pt x="2038052" y="485140"/>
                      <a:pt x="2146002" y="375920"/>
                      <a:pt x="2146002" y="242570"/>
                    </a:cubicBezTo>
                    <a:cubicBezTo>
                      <a:pt x="2146002" y="107950"/>
                      <a:pt x="2036782" y="0"/>
                      <a:pt x="1902162" y="0"/>
                    </a:cubicBezTo>
                    <a:close/>
                    <a:moveTo>
                      <a:pt x="1902162" y="408940"/>
                    </a:moveTo>
                    <a:cubicBezTo>
                      <a:pt x="1810722" y="408940"/>
                      <a:pt x="1735792" y="334010"/>
                      <a:pt x="1735792" y="242570"/>
                    </a:cubicBezTo>
                    <a:cubicBezTo>
                      <a:pt x="1735792" y="151130"/>
                      <a:pt x="1810722" y="76200"/>
                      <a:pt x="1902162" y="76200"/>
                    </a:cubicBezTo>
                    <a:cubicBezTo>
                      <a:pt x="1993602" y="76200"/>
                      <a:pt x="2068532" y="151130"/>
                      <a:pt x="2068532" y="242570"/>
                    </a:cubicBezTo>
                    <a:cubicBezTo>
                      <a:pt x="2069802" y="334010"/>
                      <a:pt x="1994872" y="408940"/>
                      <a:pt x="1902162" y="408940"/>
                    </a:cubicBezTo>
                    <a:close/>
                  </a:path>
                </a:pathLst>
              </a:custGeom>
              <a:solidFill>
                <a:srgbClr val="141414"/>
              </a:solidFill>
            </p:spPr>
          </p:sp>
        </p:grpSp>
        <p:grpSp>
          <p:nvGrpSpPr>
            <p:cNvPr id="17" name="Group 17"/>
            <p:cNvGrpSpPr/>
            <p:nvPr/>
          </p:nvGrpSpPr>
          <p:grpSpPr>
            <a:xfrm>
              <a:off x="0" y="7573623"/>
              <a:ext cx="1761001" cy="416863"/>
              <a:chOff x="0" y="0"/>
              <a:chExt cx="2146002" cy="508000"/>
            </a:xfrm>
          </p:grpSpPr>
          <p:sp>
            <p:nvSpPr>
              <p:cNvPr id="18" name="Freeform 18"/>
              <p:cNvSpPr/>
              <p:nvPr/>
            </p:nvSpPr>
            <p:spPr>
              <a:xfrm>
                <a:off x="1698604" y="49530"/>
                <a:ext cx="407115" cy="408940"/>
              </a:xfrm>
              <a:custGeom>
                <a:avLst/>
                <a:gdLst/>
                <a:ahLst/>
                <a:cxnLst/>
                <a:rect l="l" t="t" r="r" b="b"/>
                <a:pathLst>
                  <a:path w="407115" h="408940">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328048"/>
              </a:solidFill>
            </p:spPr>
          </p:sp>
          <p:sp>
            <p:nvSpPr>
              <p:cNvPr id="19" name="Freeform 19"/>
              <p:cNvSpPr/>
              <p:nvPr/>
            </p:nvSpPr>
            <p:spPr>
              <a:xfrm>
                <a:off x="0" y="11430"/>
                <a:ext cx="2146002" cy="485140"/>
              </a:xfrm>
              <a:custGeom>
                <a:avLst/>
                <a:gdLst/>
                <a:ahLst/>
                <a:cxnLst/>
                <a:rect l="l" t="t" r="r" b="b"/>
                <a:pathLst>
                  <a:path w="2146002" h="485140">
                    <a:moveTo>
                      <a:pt x="1902162" y="0"/>
                    </a:moveTo>
                    <a:cubicBezTo>
                      <a:pt x="1781512" y="0"/>
                      <a:pt x="1681182" y="88900"/>
                      <a:pt x="1662132" y="204470"/>
                    </a:cubicBezTo>
                    <a:lnTo>
                      <a:pt x="0" y="204470"/>
                    </a:lnTo>
                    <a:lnTo>
                      <a:pt x="0" y="280670"/>
                    </a:lnTo>
                    <a:lnTo>
                      <a:pt x="1663402" y="280670"/>
                    </a:lnTo>
                    <a:cubicBezTo>
                      <a:pt x="1681182" y="396240"/>
                      <a:pt x="1782782" y="485140"/>
                      <a:pt x="1903432" y="485140"/>
                    </a:cubicBezTo>
                    <a:cubicBezTo>
                      <a:pt x="2038052" y="485140"/>
                      <a:pt x="2146002" y="375920"/>
                      <a:pt x="2146002" y="242570"/>
                    </a:cubicBezTo>
                    <a:cubicBezTo>
                      <a:pt x="2146002" y="107950"/>
                      <a:pt x="2036782" y="0"/>
                      <a:pt x="1902162" y="0"/>
                    </a:cubicBezTo>
                    <a:close/>
                    <a:moveTo>
                      <a:pt x="1902162" y="408940"/>
                    </a:moveTo>
                    <a:cubicBezTo>
                      <a:pt x="1810722" y="408940"/>
                      <a:pt x="1735792" y="334010"/>
                      <a:pt x="1735792" y="242570"/>
                    </a:cubicBezTo>
                    <a:cubicBezTo>
                      <a:pt x="1735792" y="151130"/>
                      <a:pt x="1810722" y="76200"/>
                      <a:pt x="1902162" y="76200"/>
                    </a:cubicBezTo>
                    <a:cubicBezTo>
                      <a:pt x="1993602" y="76200"/>
                      <a:pt x="2068532" y="151130"/>
                      <a:pt x="2068532" y="242570"/>
                    </a:cubicBezTo>
                    <a:cubicBezTo>
                      <a:pt x="2069802" y="334010"/>
                      <a:pt x="1994872" y="408940"/>
                      <a:pt x="1902162" y="408940"/>
                    </a:cubicBezTo>
                    <a:close/>
                  </a:path>
                </a:pathLst>
              </a:custGeom>
              <a:solidFill>
                <a:srgbClr val="141414"/>
              </a:solidFill>
            </p:spPr>
          </p:sp>
        </p:grpSp>
      </p:grpSp>
      <p:sp>
        <p:nvSpPr>
          <p:cNvPr id="20" name="AutoShape 20"/>
          <p:cNvSpPr/>
          <p:nvPr/>
        </p:nvSpPr>
        <p:spPr>
          <a:xfrm rot="-10800000">
            <a:off x="-622170" y="7520664"/>
            <a:ext cx="18910170" cy="0"/>
          </a:xfrm>
          <a:prstGeom prst="line">
            <a:avLst/>
          </a:prstGeom>
          <a:ln w="47625" cap="rnd">
            <a:solidFill>
              <a:srgbClr val="000000"/>
            </a:solidFill>
            <a:prstDash val="solid"/>
            <a:headEnd type="none" w="sm" len="sm"/>
            <a:tailEnd type="none" w="sm" len="sm"/>
          </a:ln>
        </p:spPr>
      </p:sp>
      <p:pic>
        <p:nvPicPr>
          <p:cNvPr id="21" name="Picture 2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92004" y="8506381"/>
            <a:ext cx="1162837" cy="1182045"/>
          </a:xfrm>
          <a:prstGeom prst="rect">
            <a:avLst/>
          </a:prstGeom>
        </p:spPr>
      </p:pic>
      <p:pic>
        <p:nvPicPr>
          <p:cNvPr id="22"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8253" y="8330915"/>
            <a:ext cx="1017334" cy="572251"/>
          </a:xfrm>
          <a:prstGeom prst="rect">
            <a:avLst/>
          </a:prstGeom>
        </p:spPr>
      </p:pic>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24971">
            <a:off x="1638804" y="8194565"/>
            <a:ext cx="198783" cy="623632"/>
          </a:xfrm>
          <a:prstGeom prst="rect">
            <a:avLst/>
          </a:prstGeom>
        </p:spPr>
      </p:pic>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217484" flipH="1" flipV="1">
            <a:off x="2264031" y="9641564"/>
            <a:ext cx="198783" cy="623632"/>
          </a:xfrm>
          <a:prstGeom prst="rect">
            <a:avLst/>
          </a:prstGeom>
        </p:spPr>
      </p:pic>
      <p:grpSp>
        <p:nvGrpSpPr>
          <p:cNvPr id="25" name="Group 25"/>
          <p:cNvGrpSpPr/>
          <p:nvPr/>
        </p:nvGrpSpPr>
        <p:grpSpPr>
          <a:xfrm>
            <a:off x="2317422" y="334749"/>
            <a:ext cx="5313186" cy="2538526"/>
            <a:chOff x="0" y="0"/>
            <a:chExt cx="7084249" cy="3384701"/>
          </a:xfrm>
        </p:grpSpPr>
        <p:sp>
          <p:nvSpPr>
            <p:cNvPr id="26" name="TextBox 26"/>
            <p:cNvSpPr txBox="1"/>
            <p:nvPr/>
          </p:nvSpPr>
          <p:spPr>
            <a:xfrm>
              <a:off x="0" y="-38100"/>
              <a:ext cx="7084249" cy="525780"/>
            </a:xfrm>
            <a:prstGeom prst="rect">
              <a:avLst/>
            </a:prstGeom>
          </p:spPr>
          <p:txBody>
            <a:bodyPr lIns="0" tIns="0" rIns="0" bIns="0" rtlCol="0" anchor="t">
              <a:spAutoFit/>
            </a:bodyPr>
            <a:lstStyle/>
            <a:p>
              <a:pPr algn="ctr">
                <a:lnSpc>
                  <a:spcPts val="3120"/>
                </a:lnSpc>
              </a:pPr>
              <a:r>
                <a:rPr lang="en-US" sz="2400" spc="-72">
                  <a:solidFill>
                    <a:srgbClr val="328048"/>
                  </a:solidFill>
                  <a:latin typeface="Public Sans Bold"/>
                </a:rPr>
                <a:t>1st Quarter:</a:t>
              </a:r>
            </a:p>
          </p:txBody>
        </p:sp>
        <p:sp>
          <p:nvSpPr>
            <p:cNvPr id="27" name="TextBox 27"/>
            <p:cNvSpPr txBox="1"/>
            <p:nvPr/>
          </p:nvSpPr>
          <p:spPr>
            <a:xfrm>
              <a:off x="0" y="575931"/>
              <a:ext cx="7084249" cy="2808770"/>
            </a:xfrm>
            <a:prstGeom prst="rect">
              <a:avLst/>
            </a:prstGeom>
          </p:spPr>
          <p:txBody>
            <a:bodyPr lIns="0" tIns="0" rIns="0" bIns="0" rtlCol="0" anchor="t">
              <a:spAutoFit/>
            </a:bodyPr>
            <a:lstStyle/>
            <a:p>
              <a:pPr>
                <a:lnSpc>
                  <a:spcPts val="2801"/>
                </a:lnSpc>
              </a:pPr>
              <a:r>
                <a:rPr lang="en-US" sz="2001">
                  <a:solidFill>
                    <a:srgbClr val="141414"/>
                  </a:solidFill>
                  <a:latin typeface="Evolve Sans Bold"/>
                </a:rPr>
                <a:t>Plan:</a:t>
              </a:r>
              <a:r>
                <a:rPr lang="en-US" sz="2001">
                  <a:solidFill>
                    <a:srgbClr val="141414"/>
                  </a:solidFill>
                  <a:latin typeface="Evolve Sans"/>
                </a:rPr>
                <a:t> 45% of the budget on one time expenses and start with a launching scheme!</a:t>
              </a:r>
            </a:p>
            <a:p>
              <a:pPr>
                <a:lnSpc>
                  <a:spcPts val="2801"/>
                </a:lnSpc>
              </a:pPr>
              <a:r>
                <a:rPr lang="en-US" sz="2001">
                  <a:solidFill>
                    <a:srgbClr val="141414"/>
                  </a:solidFill>
                  <a:latin typeface="Evolve Sans Bold"/>
                </a:rPr>
                <a:t>Risk:</a:t>
              </a:r>
              <a:r>
                <a:rPr lang="en-US" sz="2001">
                  <a:solidFill>
                    <a:srgbClr val="141414"/>
                  </a:solidFill>
                  <a:latin typeface="Evolve Sans"/>
                </a:rPr>
                <a:t> The scheme doesn't attract much audience</a:t>
              </a:r>
            </a:p>
            <a:p>
              <a:pPr>
                <a:lnSpc>
                  <a:spcPts val="2801"/>
                </a:lnSpc>
              </a:pPr>
              <a:r>
                <a:rPr lang="en-US" sz="2001">
                  <a:solidFill>
                    <a:srgbClr val="141414"/>
                  </a:solidFill>
                  <a:latin typeface="Evolve Sans Bold"/>
                </a:rPr>
                <a:t>Solution:</a:t>
              </a:r>
              <a:r>
                <a:rPr lang="en-US" sz="2001">
                  <a:solidFill>
                    <a:srgbClr val="141414"/>
                  </a:solidFill>
                  <a:latin typeface="Evolve Sans"/>
                </a:rPr>
                <a:t> Study the audience and hence keep backup launching schemes</a:t>
              </a:r>
            </a:p>
            <a:p>
              <a:pPr marL="0" lvl="0" indent="0" algn="just">
                <a:lnSpc>
                  <a:spcPts val="2801"/>
                </a:lnSpc>
                <a:spcBef>
                  <a:spcPct val="0"/>
                </a:spcBef>
              </a:pPr>
              <a:endParaRPr lang="en-US" sz="2001">
                <a:solidFill>
                  <a:srgbClr val="141414"/>
                </a:solidFill>
                <a:latin typeface="Evolve Sans"/>
              </a:endParaRPr>
            </a:p>
          </p:txBody>
        </p:sp>
      </p:grpSp>
      <p:sp>
        <p:nvSpPr>
          <p:cNvPr id="28" name="TextBox 28"/>
          <p:cNvSpPr txBox="1"/>
          <p:nvPr/>
        </p:nvSpPr>
        <p:spPr>
          <a:xfrm>
            <a:off x="539425" y="2847691"/>
            <a:ext cx="1337379" cy="1159233"/>
          </a:xfrm>
          <a:prstGeom prst="rect">
            <a:avLst/>
          </a:prstGeom>
        </p:spPr>
        <p:txBody>
          <a:bodyPr lIns="0" tIns="0" rIns="0" bIns="0" rtlCol="0" anchor="t">
            <a:spAutoFit/>
          </a:bodyPr>
          <a:lstStyle/>
          <a:p>
            <a:pPr>
              <a:lnSpc>
                <a:spcPts val="4632"/>
              </a:lnSpc>
            </a:pPr>
            <a:r>
              <a:rPr lang="en-US" sz="3308">
                <a:solidFill>
                  <a:srgbClr val="000000"/>
                </a:solidFill>
                <a:latin typeface="Open Sans Extra Bold"/>
              </a:rPr>
              <a:t>First </a:t>
            </a:r>
          </a:p>
          <a:p>
            <a:pPr>
              <a:lnSpc>
                <a:spcPts val="4632"/>
              </a:lnSpc>
            </a:pPr>
            <a:r>
              <a:rPr lang="en-US" sz="3308">
                <a:solidFill>
                  <a:srgbClr val="000000"/>
                </a:solidFill>
                <a:latin typeface="Open Sans Extra Bold"/>
              </a:rPr>
              <a:t>Year</a:t>
            </a:r>
          </a:p>
        </p:txBody>
      </p:sp>
      <p:sp>
        <p:nvSpPr>
          <p:cNvPr id="29" name="TextBox 29"/>
          <p:cNvSpPr txBox="1"/>
          <p:nvPr/>
        </p:nvSpPr>
        <p:spPr>
          <a:xfrm>
            <a:off x="388253" y="8990575"/>
            <a:ext cx="1349942" cy="267725"/>
          </a:xfrm>
          <a:prstGeom prst="rect">
            <a:avLst/>
          </a:prstGeom>
        </p:spPr>
        <p:txBody>
          <a:bodyPr lIns="0" tIns="0" rIns="0" bIns="0" rtlCol="0" anchor="t">
            <a:spAutoFit/>
          </a:bodyPr>
          <a:lstStyle/>
          <a:p>
            <a:pPr>
              <a:lnSpc>
                <a:spcPts val="2197"/>
              </a:lnSpc>
            </a:pPr>
            <a:r>
              <a:rPr lang="en-US" sz="1569">
                <a:solidFill>
                  <a:srgbClr val="000000"/>
                </a:solidFill>
                <a:latin typeface="Open Sans Light Bold"/>
              </a:rPr>
              <a:t>Solar panels</a:t>
            </a:r>
          </a:p>
        </p:txBody>
      </p:sp>
      <p:sp>
        <p:nvSpPr>
          <p:cNvPr id="30" name="TextBox 30"/>
          <p:cNvSpPr txBox="1"/>
          <p:nvPr/>
        </p:nvSpPr>
        <p:spPr>
          <a:xfrm>
            <a:off x="2673427" y="9924805"/>
            <a:ext cx="1239273" cy="267899"/>
          </a:xfrm>
          <a:prstGeom prst="rect">
            <a:avLst/>
          </a:prstGeom>
        </p:spPr>
        <p:txBody>
          <a:bodyPr lIns="0" tIns="0" rIns="0" bIns="0" rtlCol="0" anchor="t">
            <a:spAutoFit/>
          </a:bodyPr>
          <a:lstStyle/>
          <a:p>
            <a:pPr>
              <a:lnSpc>
                <a:spcPts val="2197"/>
              </a:lnSpc>
            </a:pPr>
            <a:r>
              <a:rPr lang="en-US" sz="1569">
                <a:solidFill>
                  <a:srgbClr val="000000"/>
                </a:solidFill>
                <a:latin typeface="Open Sans Light Bold"/>
              </a:rPr>
              <a:t>Advertising</a:t>
            </a:r>
          </a:p>
        </p:txBody>
      </p:sp>
      <p:grpSp>
        <p:nvGrpSpPr>
          <p:cNvPr id="31" name="Group 31"/>
          <p:cNvGrpSpPr/>
          <p:nvPr/>
        </p:nvGrpSpPr>
        <p:grpSpPr>
          <a:xfrm>
            <a:off x="4310113" y="5182392"/>
            <a:ext cx="5940993" cy="2169978"/>
            <a:chOff x="0" y="0"/>
            <a:chExt cx="7921325" cy="2893304"/>
          </a:xfrm>
        </p:grpSpPr>
        <p:sp>
          <p:nvSpPr>
            <p:cNvPr id="32" name="TextBox 32"/>
            <p:cNvSpPr txBox="1"/>
            <p:nvPr/>
          </p:nvSpPr>
          <p:spPr>
            <a:xfrm>
              <a:off x="0" y="-38100"/>
              <a:ext cx="7921325" cy="518116"/>
            </a:xfrm>
            <a:prstGeom prst="rect">
              <a:avLst/>
            </a:prstGeom>
          </p:spPr>
          <p:txBody>
            <a:bodyPr lIns="0" tIns="0" rIns="0" bIns="0" rtlCol="0" anchor="t">
              <a:spAutoFit/>
            </a:bodyPr>
            <a:lstStyle/>
            <a:p>
              <a:pPr algn="ctr">
                <a:lnSpc>
                  <a:spcPts val="3123"/>
                </a:lnSpc>
              </a:pPr>
              <a:r>
                <a:rPr lang="en-US" sz="2402" spc="-72">
                  <a:solidFill>
                    <a:srgbClr val="328048"/>
                  </a:solidFill>
                  <a:latin typeface="Public Sans Bold"/>
                </a:rPr>
                <a:t>2nd Quarter:</a:t>
              </a:r>
            </a:p>
          </p:txBody>
        </p:sp>
        <p:sp>
          <p:nvSpPr>
            <p:cNvPr id="33" name="TextBox 33"/>
            <p:cNvSpPr txBox="1"/>
            <p:nvPr/>
          </p:nvSpPr>
          <p:spPr>
            <a:xfrm>
              <a:off x="0" y="554453"/>
              <a:ext cx="7921325" cy="2338851"/>
            </a:xfrm>
            <a:prstGeom prst="rect">
              <a:avLst/>
            </a:prstGeom>
          </p:spPr>
          <p:txBody>
            <a:bodyPr lIns="0" tIns="0" rIns="0" bIns="0" rtlCol="0" anchor="t">
              <a:spAutoFit/>
            </a:bodyPr>
            <a:lstStyle/>
            <a:p>
              <a:pPr>
                <a:lnSpc>
                  <a:spcPts val="2802"/>
                </a:lnSpc>
              </a:pPr>
              <a:r>
                <a:rPr lang="en-US" sz="2001">
                  <a:solidFill>
                    <a:srgbClr val="141414"/>
                  </a:solidFill>
                  <a:latin typeface="Evolve Sans Bold"/>
                </a:rPr>
                <a:t>Plan: </a:t>
              </a:r>
              <a:r>
                <a:rPr lang="en-US" sz="2001">
                  <a:solidFill>
                    <a:srgbClr val="141414"/>
                  </a:solidFill>
                  <a:latin typeface="Evolve Sans"/>
                </a:rPr>
                <a:t>Start with a landing scheme and advertise it as much as possible</a:t>
              </a:r>
            </a:p>
            <a:p>
              <a:pPr>
                <a:lnSpc>
                  <a:spcPts val="2802"/>
                </a:lnSpc>
              </a:pPr>
              <a:r>
                <a:rPr lang="en-US" sz="2001">
                  <a:solidFill>
                    <a:srgbClr val="141414"/>
                  </a:solidFill>
                  <a:latin typeface="Evolve Sans Bold"/>
                </a:rPr>
                <a:t>Risk: </a:t>
              </a:r>
              <a:r>
                <a:rPr lang="en-US" sz="2001">
                  <a:solidFill>
                    <a:srgbClr val="141414"/>
                  </a:solidFill>
                  <a:latin typeface="Evolve Sans"/>
                </a:rPr>
                <a:t>Existing schemes in market gaining more attention </a:t>
              </a:r>
            </a:p>
            <a:p>
              <a:pPr marL="0" lvl="0" indent="0">
                <a:lnSpc>
                  <a:spcPts val="2802"/>
                </a:lnSpc>
                <a:spcBef>
                  <a:spcPct val="0"/>
                </a:spcBef>
              </a:pPr>
              <a:r>
                <a:rPr lang="en-US" sz="2001">
                  <a:solidFill>
                    <a:srgbClr val="141414"/>
                  </a:solidFill>
                  <a:latin typeface="Evolve Sans Bold"/>
                </a:rPr>
                <a:t>Solution:</a:t>
              </a:r>
              <a:r>
                <a:rPr lang="en-US" sz="2001">
                  <a:solidFill>
                    <a:srgbClr val="141414"/>
                  </a:solidFill>
                  <a:latin typeface="Evolve Sans"/>
                </a:rPr>
                <a:t> Since through the launching scheme we aim to receive a data bank, so may go for personal approach</a:t>
              </a:r>
            </a:p>
          </p:txBody>
        </p:sp>
      </p:grpSp>
      <p:grpSp>
        <p:nvGrpSpPr>
          <p:cNvPr id="34" name="Group 34"/>
          <p:cNvGrpSpPr/>
          <p:nvPr/>
        </p:nvGrpSpPr>
        <p:grpSpPr>
          <a:xfrm>
            <a:off x="8037314" y="337785"/>
            <a:ext cx="5095624" cy="2187242"/>
            <a:chOff x="0" y="0"/>
            <a:chExt cx="6794166" cy="2916323"/>
          </a:xfrm>
        </p:grpSpPr>
        <p:sp>
          <p:nvSpPr>
            <p:cNvPr id="35" name="TextBox 35"/>
            <p:cNvSpPr txBox="1"/>
            <p:nvPr/>
          </p:nvSpPr>
          <p:spPr>
            <a:xfrm>
              <a:off x="0" y="-38100"/>
              <a:ext cx="6794166" cy="518116"/>
            </a:xfrm>
            <a:prstGeom prst="rect">
              <a:avLst/>
            </a:prstGeom>
          </p:spPr>
          <p:txBody>
            <a:bodyPr lIns="0" tIns="0" rIns="0" bIns="0" rtlCol="0" anchor="t">
              <a:spAutoFit/>
            </a:bodyPr>
            <a:lstStyle/>
            <a:p>
              <a:pPr algn="ctr">
                <a:lnSpc>
                  <a:spcPts val="3123"/>
                </a:lnSpc>
              </a:pPr>
              <a:r>
                <a:rPr lang="en-US" sz="2402" spc="-72">
                  <a:solidFill>
                    <a:srgbClr val="328048"/>
                  </a:solidFill>
                  <a:latin typeface="Public Sans Bold"/>
                </a:rPr>
                <a:t>3rd Quarter:</a:t>
              </a:r>
            </a:p>
          </p:txBody>
        </p:sp>
        <p:sp>
          <p:nvSpPr>
            <p:cNvPr id="36" name="TextBox 36"/>
            <p:cNvSpPr txBox="1"/>
            <p:nvPr/>
          </p:nvSpPr>
          <p:spPr>
            <a:xfrm>
              <a:off x="0" y="554453"/>
              <a:ext cx="6794166" cy="2361869"/>
            </a:xfrm>
            <a:prstGeom prst="rect">
              <a:avLst/>
            </a:prstGeom>
          </p:spPr>
          <p:txBody>
            <a:bodyPr lIns="0" tIns="0" rIns="0" bIns="0" rtlCol="0" anchor="t">
              <a:spAutoFit/>
            </a:bodyPr>
            <a:lstStyle/>
            <a:p>
              <a:pPr>
                <a:lnSpc>
                  <a:spcPts val="2802"/>
                </a:lnSpc>
              </a:pPr>
              <a:r>
                <a:rPr lang="en-US" sz="2001">
                  <a:solidFill>
                    <a:srgbClr val="141414"/>
                  </a:solidFill>
                  <a:latin typeface="Evolve Sans Bold"/>
                </a:rPr>
                <a:t>Plan:</a:t>
              </a:r>
              <a:r>
                <a:rPr lang="en-US" sz="2001">
                  <a:solidFill>
                    <a:srgbClr val="141414"/>
                  </a:solidFill>
                  <a:latin typeface="Evolve Sans"/>
                </a:rPr>
                <a:t> Hire delivery staff on commission basis (but our own delivery boxes).</a:t>
              </a:r>
            </a:p>
            <a:p>
              <a:pPr>
                <a:lnSpc>
                  <a:spcPts val="2802"/>
                </a:lnSpc>
              </a:pPr>
              <a:r>
                <a:rPr lang="en-US" sz="2001">
                  <a:solidFill>
                    <a:srgbClr val="141414"/>
                  </a:solidFill>
                  <a:latin typeface="Evolve Sans Bold"/>
                </a:rPr>
                <a:t>Risk:</a:t>
              </a:r>
              <a:r>
                <a:rPr lang="en-US" sz="2001">
                  <a:solidFill>
                    <a:srgbClr val="141414"/>
                  </a:solidFill>
                  <a:latin typeface="Evolve Sans"/>
                </a:rPr>
                <a:t> Uncertainties in their delivery service</a:t>
              </a:r>
            </a:p>
            <a:p>
              <a:pPr marL="0" lvl="0" indent="0">
                <a:lnSpc>
                  <a:spcPts val="2802"/>
                </a:lnSpc>
                <a:spcBef>
                  <a:spcPct val="0"/>
                </a:spcBef>
              </a:pPr>
              <a:r>
                <a:rPr lang="en-US" sz="2001">
                  <a:solidFill>
                    <a:srgbClr val="141414"/>
                  </a:solidFill>
                  <a:latin typeface="Evolve Sans Bold"/>
                </a:rPr>
                <a:t>Solution:</a:t>
              </a:r>
              <a:r>
                <a:rPr lang="en-US" sz="2001">
                  <a:solidFill>
                    <a:srgbClr val="141414"/>
                  </a:solidFill>
                  <a:latin typeface="Evolve Sans"/>
                </a:rPr>
                <a:t> Backup bikes bought in the first quarter or personal vehicles</a:t>
              </a:r>
            </a:p>
          </p:txBody>
        </p:sp>
      </p:grpSp>
      <p:grpSp>
        <p:nvGrpSpPr>
          <p:cNvPr id="37" name="Group 37"/>
          <p:cNvGrpSpPr/>
          <p:nvPr/>
        </p:nvGrpSpPr>
        <p:grpSpPr>
          <a:xfrm>
            <a:off x="10585127" y="5182392"/>
            <a:ext cx="6348844" cy="2522403"/>
            <a:chOff x="0" y="0"/>
            <a:chExt cx="8465126" cy="3363204"/>
          </a:xfrm>
        </p:grpSpPr>
        <p:sp>
          <p:nvSpPr>
            <p:cNvPr id="38" name="TextBox 38"/>
            <p:cNvSpPr txBox="1"/>
            <p:nvPr/>
          </p:nvSpPr>
          <p:spPr>
            <a:xfrm>
              <a:off x="0" y="-38100"/>
              <a:ext cx="8465126" cy="518116"/>
            </a:xfrm>
            <a:prstGeom prst="rect">
              <a:avLst/>
            </a:prstGeom>
          </p:spPr>
          <p:txBody>
            <a:bodyPr lIns="0" tIns="0" rIns="0" bIns="0" rtlCol="0" anchor="t">
              <a:spAutoFit/>
            </a:bodyPr>
            <a:lstStyle/>
            <a:p>
              <a:pPr algn="ctr">
                <a:lnSpc>
                  <a:spcPts val="3123"/>
                </a:lnSpc>
              </a:pPr>
              <a:r>
                <a:rPr lang="en-US" sz="2402" spc="-72">
                  <a:solidFill>
                    <a:srgbClr val="328048"/>
                  </a:solidFill>
                  <a:latin typeface="Public Sans Bold"/>
                </a:rPr>
                <a:t>4th Quarter:</a:t>
              </a:r>
            </a:p>
          </p:txBody>
        </p:sp>
        <p:sp>
          <p:nvSpPr>
            <p:cNvPr id="39" name="TextBox 39"/>
            <p:cNvSpPr txBox="1"/>
            <p:nvPr/>
          </p:nvSpPr>
          <p:spPr>
            <a:xfrm>
              <a:off x="0" y="554453"/>
              <a:ext cx="8465126" cy="2808751"/>
            </a:xfrm>
            <a:prstGeom prst="rect">
              <a:avLst/>
            </a:prstGeom>
          </p:spPr>
          <p:txBody>
            <a:bodyPr lIns="0" tIns="0" rIns="0" bIns="0" rtlCol="0" anchor="t">
              <a:spAutoFit/>
            </a:bodyPr>
            <a:lstStyle/>
            <a:p>
              <a:pPr>
                <a:lnSpc>
                  <a:spcPts val="2802"/>
                </a:lnSpc>
              </a:pPr>
              <a:r>
                <a:rPr lang="en-US" sz="2001">
                  <a:solidFill>
                    <a:srgbClr val="141414"/>
                  </a:solidFill>
                  <a:latin typeface="Evolve Sans Bold"/>
                </a:rPr>
                <a:t>Plan:</a:t>
              </a:r>
              <a:r>
                <a:rPr lang="en-US" sz="2001">
                  <a:solidFill>
                    <a:srgbClr val="141414"/>
                  </a:solidFill>
                  <a:latin typeface="Evolve Sans"/>
                </a:rPr>
                <a:t> Introduce a health and diet section in our menu with mentioned statistics </a:t>
              </a:r>
            </a:p>
            <a:p>
              <a:pPr>
                <a:lnSpc>
                  <a:spcPts val="2802"/>
                </a:lnSpc>
              </a:pPr>
              <a:r>
                <a:rPr lang="en-US" sz="2001">
                  <a:solidFill>
                    <a:srgbClr val="141414"/>
                  </a:solidFill>
                  <a:latin typeface="Evolve Sans Bold"/>
                </a:rPr>
                <a:t>Risk:</a:t>
              </a:r>
              <a:r>
                <a:rPr lang="en-US" sz="2001">
                  <a:solidFill>
                    <a:srgbClr val="141414"/>
                  </a:solidFill>
                  <a:latin typeface="Evolve Sans"/>
                </a:rPr>
                <a:t> Food wastage incase we don't get a good response</a:t>
              </a:r>
            </a:p>
            <a:p>
              <a:pPr>
                <a:lnSpc>
                  <a:spcPts val="2802"/>
                </a:lnSpc>
              </a:pPr>
              <a:r>
                <a:rPr lang="en-US" sz="2001">
                  <a:solidFill>
                    <a:srgbClr val="141414"/>
                  </a:solidFill>
                  <a:latin typeface="Evolve Sans Bold"/>
                </a:rPr>
                <a:t>Solution: </a:t>
              </a:r>
              <a:r>
                <a:rPr lang="en-US" sz="2001">
                  <a:solidFill>
                    <a:srgbClr val="141414"/>
                  </a:solidFill>
                  <a:latin typeface="Evolve Sans"/>
                </a:rPr>
                <a:t>Collaborate with an NGO beforehand to give the wasted food</a:t>
              </a:r>
            </a:p>
            <a:p>
              <a:pPr marL="0" lvl="0" indent="0">
                <a:lnSpc>
                  <a:spcPts val="2802"/>
                </a:lnSpc>
                <a:spcBef>
                  <a:spcPct val="0"/>
                </a:spcBef>
              </a:pPr>
              <a:endParaRPr lang="en-US" sz="2001">
                <a:solidFill>
                  <a:srgbClr val="141414"/>
                </a:solidFill>
                <a:latin typeface="Evolve Sans"/>
              </a:endParaRPr>
            </a:p>
          </p:txBody>
        </p:sp>
      </p:grpSp>
      <p:grpSp>
        <p:nvGrpSpPr>
          <p:cNvPr id="40" name="Group 40"/>
          <p:cNvGrpSpPr/>
          <p:nvPr/>
        </p:nvGrpSpPr>
        <p:grpSpPr>
          <a:xfrm>
            <a:off x="13280798" y="334749"/>
            <a:ext cx="4444438" cy="2549192"/>
            <a:chOff x="0" y="0"/>
            <a:chExt cx="5925918" cy="3398923"/>
          </a:xfrm>
        </p:grpSpPr>
        <p:sp>
          <p:nvSpPr>
            <p:cNvPr id="41" name="TextBox 41"/>
            <p:cNvSpPr txBox="1"/>
            <p:nvPr/>
          </p:nvSpPr>
          <p:spPr>
            <a:xfrm>
              <a:off x="0" y="-38100"/>
              <a:ext cx="5925918" cy="526213"/>
            </a:xfrm>
            <a:prstGeom prst="rect">
              <a:avLst/>
            </a:prstGeom>
          </p:spPr>
          <p:txBody>
            <a:bodyPr lIns="0" tIns="0" rIns="0" bIns="0" rtlCol="0" anchor="t">
              <a:spAutoFit/>
            </a:bodyPr>
            <a:lstStyle/>
            <a:p>
              <a:pPr algn="ctr">
                <a:lnSpc>
                  <a:spcPts val="3123"/>
                </a:lnSpc>
              </a:pPr>
              <a:r>
                <a:rPr lang="en-US" sz="2402" spc="-72">
                  <a:solidFill>
                    <a:srgbClr val="328048"/>
                  </a:solidFill>
                  <a:latin typeface="Public Sans Bold"/>
                </a:rPr>
                <a:t>Every Month</a:t>
              </a:r>
            </a:p>
          </p:txBody>
        </p:sp>
        <p:sp>
          <p:nvSpPr>
            <p:cNvPr id="42" name="TextBox 42"/>
            <p:cNvSpPr txBox="1"/>
            <p:nvPr/>
          </p:nvSpPr>
          <p:spPr>
            <a:xfrm>
              <a:off x="0" y="562550"/>
              <a:ext cx="5925918" cy="2836373"/>
            </a:xfrm>
            <a:prstGeom prst="rect">
              <a:avLst/>
            </a:prstGeom>
          </p:spPr>
          <p:txBody>
            <a:bodyPr lIns="0" tIns="0" rIns="0" bIns="0" rtlCol="0" anchor="t">
              <a:spAutoFit/>
            </a:bodyPr>
            <a:lstStyle/>
            <a:p>
              <a:pPr marL="432222" lvl="1" indent="-216111">
                <a:lnSpc>
                  <a:spcPts val="2802"/>
                </a:lnSpc>
                <a:buFont typeface="Arial"/>
                <a:buChar char="•"/>
              </a:pPr>
              <a:r>
                <a:rPr lang="en-US" sz="2001">
                  <a:solidFill>
                    <a:srgbClr val="141414"/>
                  </a:solidFill>
                  <a:latin typeface="Evolve Sans"/>
                </a:rPr>
                <a:t>Track the operational expenses</a:t>
              </a:r>
            </a:p>
            <a:p>
              <a:pPr marL="432222" lvl="1" indent="-216111">
                <a:lnSpc>
                  <a:spcPts val="2802"/>
                </a:lnSpc>
                <a:buFont typeface="Arial"/>
                <a:buChar char="•"/>
              </a:pPr>
              <a:r>
                <a:rPr lang="en-US" sz="2001">
                  <a:solidFill>
                    <a:srgbClr val="141414"/>
                  </a:solidFill>
                  <a:latin typeface="Evolve Sans"/>
                </a:rPr>
                <a:t>Conduct performance surveys</a:t>
              </a:r>
            </a:p>
            <a:p>
              <a:pPr marL="432222" lvl="1" indent="-216111">
                <a:lnSpc>
                  <a:spcPts val="2802"/>
                </a:lnSpc>
                <a:buFont typeface="Arial"/>
                <a:buChar char="•"/>
              </a:pPr>
              <a:r>
                <a:rPr lang="en-US" sz="2001">
                  <a:solidFill>
                    <a:srgbClr val="141414"/>
                  </a:solidFill>
                  <a:latin typeface="Evolve Sans"/>
                </a:rPr>
                <a:t>Maintenance check on all appliances, delivery boxes, and infrastructure</a:t>
              </a:r>
            </a:p>
            <a:p>
              <a:pPr marL="432222" lvl="1" indent="-216111">
                <a:lnSpc>
                  <a:spcPts val="2802"/>
                </a:lnSpc>
                <a:buFont typeface="Arial"/>
                <a:buChar char="•"/>
              </a:pPr>
              <a:r>
                <a:rPr lang="en-US" sz="2001">
                  <a:solidFill>
                    <a:srgbClr val="141414"/>
                  </a:solidFill>
                  <a:latin typeface="Evolve Sans"/>
                </a:rPr>
                <a:t>Keeping track of latest trends for advertising</a:t>
              </a:r>
            </a:p>
          </p:txBody>
        </p:sp>
      </p:grpSp>
      <p:sp>
        <p:nvSpPr>
          <p:cNvPr id="43" name="TextBox 43"/>
          <p:cNvSpPr txBox="1"/>
          <p:nvPr/>
        </p:nvSpPr>
        <p:spPr>
          <a:xfrm>
            <a:off x="-297967" y="4037396"/>
            <a:ext cx="3012162" cy="709884"/>
          </a:xfrm>
          <a:prstGeom prst="rect">
            <a:avLst/>
          </a:prstGeom>
        </p:spPr>
        <p:txBody>
          <a:bodyPr lIns="0" tIns="0" rIns="0" bIns="0" rtlCol="0" anchor="t">
            <a:spAutoFit/>
          </a:bodyPr>
          <a:lstStyle/>
          <a:p>
            <a:pPr algn="ctr">
              <a:lnSpc>
                <a:spcPts val="2872"/>
              </a:lnSpc>
            </a:pPr>
            <a:r>
              <a:rPr lang="en-US" sz="2051">
                <a:solidFill>
                  <a:srgbClr val="000000"/>
                </a:solidFill>
                <a:latin typeface="Open Sans Extra Bold"/>
              </a:rPr>
              <a:t>( Investment of approx. 10 lakhs)</a:t>
            </a:r>
          </a:p>
        </p:txBody>
      </p:sp>
      <p:sp>
        <p:nvSpPr>
          <p:cNvPr id="44" name="TextBox 44"/>
          <p:cNvSpPr txBox="1"/>
          <p:nvPr/>
        </p:nvSpPr>
        <p:spPr>
          <a:xfrm>
            <a:off x="388253" y="7657170"/>
            <a:ext cx="4170339" cy="428585"/>
          </a:xfrm>
          <a:prstGeom prst="rect">
            <a:avLst/>
          </a:prstGeom>
        </p:spPr>
        <p:txBody>
          <a:bodyPr lIns="0" tIns="0" rIns="0" bIns="0" rtlCol="0" anchor="t">
            <a:spAutoFit/>
          </a:bodyPr>
          <a:lstStyle/>
          <a:p>
            <a:pPr>
              <a:lnSpc>
                <a:spcPts val="3499"/>
              </a:lnSpc>
            </a:pPr>
            <a:r>
              <a:rPr lang="en-US" sz="2499">
                <a:solidFill>
                  <a:srgbClr val="000000"/>
                </a:solidFill>
                <a:latin typeface="Open Sans Extra Bold"/>
              </a:rPr>
              <a:t>The Delivery Box:</a:t>
            </a:r>
          </a:p>
        </p:txBody>
      </p:sp>
      <p:sp>
        <p:nvSpPr>
          <p:cNvPr id="45" name="TextBox 45"/>
          <p:cNvSpPr txBox="1"/>
          <p:nvPr/>
        </p:nvSpPr>
        <p:spPr>
          <a:xfrm>
            <a:off x="9139238" y="4652030"/>
            <a:ext cx="9525" cy="887690"/>
          </a:xfrm>
          <a:prstGeom prst="rect">
            <a:avLst/>
          </a:prstGeom>
        </p:spPr>
        <p:txBody>
          <a:bodyPr lIns="0" tIns="0" rIns="0" bIns="0" rtlCol="0" anchor="t">
            <a:spAutoFit/>
          </a:bodyPr>
          <a:lstStyle/>
          <a:p>
            <a:pPr algn="ctr">
              <a:lnSpc>
                <a:spcPts val="7279"/>
              </a:lnSpc>
            </a:pPr>
            <a:endParaRPr/>
          </a:p>
        </p:txBody>
      </p:sp>
      <p:sp>
        <p:nvSpPr>
          <p:cNvPr id="46" name="TextBox 46"/>
          <p:cNvSpPr txBox="1"/>
          <p:nvPr/>
        </p:nvSpPr>
        <p:spPr>
          <a:xfrm>
            <a:off x="3479422" y="7813675"/>
            <a:ext cx="17860092" cy="247332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000000"/>
                </a:solidFill>
                <a:latin typeface="Public Sans"/>
              </a:rPr>
              <a:t>Bikes will be parked in sunlight so that using charged batteries, delivery boxes function efficiently at night</a:t>
            </a:r>
          </a:p>
          <a:p>
            <a:pPr marL="431801" lvl="1" indent="-215900">
              <a:lnSpc>
                <a:spcPts val="2800"/>
              </a:lnSpc>
              <a:buFont typeface="Arial"/>
              <a:buChar char="•"/>
            </a:pPr>
            <a:r>
              <a:rPr lang="en-US" sz="2000">
                <a:solidFill>
                  <a:srgbClr val="000000"/>
                </a:solidFill>
                <a:latin typeface="Public Sans"/>
              </a:rPr>
              <a:t>A heating element will be present in the 3/4th section of the box. Solar Energy </a:t>
            </a:r>
          </a:p>
          <a:p>
            <a:pPr marL="431801" lvl="1" indent="-215900">
              <a:lnSpc>
                <a:spcPts val="2800"/>
              </a:lnSpc>
              <a:buFont typeface="Arial"/>
              <a:buChar char="•"/>
            </a:pPr>
            <a:r>
              <a:rPr lang="en-US" sz="2000">
                <a:solidFill>
                  <a:srgbClr val="000000"/>
                </a:solidFill>
                <a:latin typeface="Public Sans"/>
              </a:rPr>
              <a:t>Since food should be served at </a:t>
            </a:r>
            <a:r>
              <a:rPr lang="en-US" sz="2000">
                <a:solidFill>
                  <a:srgbClr val="328048"/>
                </a:solidFill>
                <a:latin typeface="Public Sans Bold"/>
              </a:rPr>
              <a:t>140 F</a:t>
            </a:r>
            <a:r>
              <a:rPr lang="en-US" sz="2000">
                <a:solidFill>
                  <a:srgbClr val="000000"/>
                </a:solidFill>
                <a:latin typeface="Public Sans"/>
              </a:rPr>
              <a:t> or above therefore a controllable temperature sensor will be placed outside the box.</a:t>
            </a:r>
          </a:p>
          <a:p>
            <a:pPr marL="431801" lvl="1" indent="-215900">
              <a:lnSpc>
                <a:spcPts val="2800"/>
              </a:lnSpc>
              <a:buFont typeface="Arial"/>
              <a:buChar char="•"/>
            </a:pPr>
            <a:r>
              <a:rPr lang="en-US" sz="2000">
                <a:solidFill>
                  <a:srgbClr val="000000"/>
                </a:solidFill>
                <a:latin typeface="Public Sans"/>
              </a:rPr>
              <a:t>Rest 3 visible faces of the box will be used for advertising (or partnerships) </a:t>
            </a:r>
          </a:p>
          <a:p>
            <a:pPr marL="431801" lvl="1" indent="-215900">
              <a:lnSpc>
                <a:spcPts val="2800"/>
              </a:lnSpc>
              <a:buFont typeface="Arial"/>
              <a:buChar char="•"/>
            </a:pPr>
            <a:r>
              <a:rPr lang="en-US" sz="2000">
                <a:solidFill>
                  <a:srgbClr val="000000"/>
                </a:solidFill>
                <a:latin typeface="Public Sans"/>
              </a:rPr>
              <a:t>Use QR codes for quick responses ( Linktree link )</a:t>
            </a:r>
          </a:p>
          <a:p>
            <a:pPr>
              <a:lnSpc>
                <a:spcPts val="2800"/>
              </a:lnSpc>
            </a:pPr>
            <a:endParaRPr lang="en-US" sz="2000">
              <a:solidFill>
                <a:srgbClr val="000000"/>
              </a:solidFill>
              <a:latin typeface="Public Sans"/>
            </a:endParaRPr>
          </a:p>
          <a:p>
            <a:pPr>
              <a:lnSpc>
                <a:spcPts val="2800"/>
              </a:lnSpc>
            </a:pPr>
            <a:endParaRPr lang="en-US" sz="2000">
              <a:solidFill>
                <a:srgbClr val="000000"/>
              </a:solidFill>
              <a:latin typeface="Public Sans"/>
            </a:endParaRPr>
          </a:p>
        </p:txBody>
      </p:sp>
      <p:sp>
        <p:nvSpPr>
          <p:cNvPr id="47" name="AutoShape 47"/>
          <p:cNvSpPr/>
          <p:nvPr/>
        </p:nvSpPr>
        <p:spPr>
          <a:xfrm>
            <a:off x="13280798" y="8371910"/>
            <a:ext cx="313098" cy="0"/>
          </a:xfrm>
          <a:prstGeom prst="line">
            <a:avLst/>
          </a:prstGeom>
          <a:ln w="47625" cap="rnd">
            <a:solidFill>
              <a:srgbClr val="000000"/>
            </a:solidFill>
            <a:prstDash val="solid"/>
            <a:headEnd type="none" w="sm" len="sm"/>
            <a:tailEnd type="triangle" w="lg" len="med"/>
          </a:ln>
        </p:spPr>
      </p:sp>
      <p:sp>
        <p:nvSpPr>
          <p:cNvPr id="48" name="TextBox 48"/>
          <p:cNvSpPr txBox="1"/>
          <p:nvPr/>
        </p:nvSpPr>
        <p:spPr>
          <a:xfrm>
            <a:off x="13759549" y="8173513"/>
            <a:ext cx="2036802" cy="349169"/>
          </a:xfrm>
          <a:prstGeom prst="rect">
            <a:avLst/>
          </a:prstGeom>
        </p:spPr>
        <p:txBody>
          <a:bodyPr lIns="0" tIns="0" rIns="0" bIns="0" rtlCol="0" anchor="t">
            <a:spAutoFit/>
          </a:bodyPr>
          <a:lstStyle/>
          <a:p>
            <a:pPr algn="ctr">
              <a:lnSpc>
                <a:spcPts val="2804"/>
              </a:lnSpc>
            </a:pPr>
            <a:r>
              <a:rPr lang="en-US" sz="2003">
                <a:solidFill>
                  <a:srgbClr val="000000"/>
                </a:solidFill>
                <a:latin typeface="Public Sans"/>
              </a:rPr>
              <a:t>Electrical Energy</a:t>
            </a:r>
          </a:p>
        </p:txBody>
      </p:sp>
      <p:sp>
        <p:nvSpPr>
          <p:cNvPr id="49" name="AutoShape 49"/>
          <p:cNvSpPr/>
          <p:nvPr/>
        </p:nvSpPr>
        <p:spPr>
          <a:xfrm>
            <a:off x="15961053" y="8348098"/>
            <a:ext cx="313098" cy="0"/>
          </a:xfrm>
          <a:prstGeom prst="line">
            <a:avLst/>
          </a:prstGeom>
          <a:ln w="47625" cap="rnd">
            <a:solidFill>
              <a:srgbClr val="000000"/>
            </a:solidFill>
            <a:prstDash val="solid"/>
            <a:headEnd type="none" w="sm" len="sm"/>
            <a:tailEnd type="triangle" w="lg" len="med"/>
          </a:ln>
        </p:spPr>
      </p:sp>
      <p:sp>
        <p:nvSpPr>
          <p:cNvPr id="50" name="TextBox 50"/>
          <p:cNvSpPr txBox="1"/>
          <p:nvPr/>
        </p:nvSpPr>
        <p:spPr>
          <a:xfrm>
            <a:off x="16469916" y="8173513"/>
            <a:ext cx="1578767" cy="349169"/>
          </a:xfrm>
          <a:prstGeom prst="rect">
            <a:avLst/>
          </a:prstGeom>
        </p:spPr>
        <p:txBody>
          <a:bodyPr lIns="0" tIns="0" rIns="0" bIns="0" rtlCol="0" anchor="t">
            <a:spAutoFit/>
          </a:bodyPr>
          <a:lstStyle/>
          <a:p>
            <a:pPr>
              <a:lnSpc>
                <a:spcPts val="2804"/>
              </a:lnSpc>
            </a:pPr>
            <a:r>
              <a:rPr lang="en-US" sz="2003">
                <a:solidFill>
                  <a:srgbClr val="000000"/>
                </a:solidFill>
                <a:latin typeface="Public Sans"/>
              </a:rPr>
              <a:t>Heat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8048"/>
        </a:solidFill>
        <a:effectLst/>
      </p:bgPr>
    </p:bg>
    <p:spTree>
      <p:nvGrpSpPr>
        <p:cNvPr id="1" name=""/>
        <p:cNvGrpSpPr/>
        <p:nvPr/>
      </p:nvGrpSpPr>
      <p:grpSpPr>
        <a:xfrm>
          <a:off x="0" y="0"/>
          <a:ext cx="0" cy="0"/>
          <a:chOff x="0" y="0"/>
          <a:chExt cx="0" cy="0"/>
        </a:xfrm>
      </p:grpSpPr>
      <p:sp>
        <p:nvSpPr>
          <p:cNvPr id="2" name="AutoShape 2"/>
          <p:cNvSpPr/>
          <p:nvPr/>
        </p:nvSpPr>
        <p:spPr>
          <a:xfrm rot="5400000">
            <a:off x="1666855" y="5138706"/>
            <a:ext cx="9177135" cy="9588"/>
          </a:xfrm>
          <a:prstGeom prst="rect">
            <a:avLst/>
          </a:prstGeom>
          <a:solidFill>
            <a:srgbClr val="FFFFFF"/>
          </a:solidFill>
        </p:spPr>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8579401" y="4615498"/>
            <a:ext cx="11305907" cy="389254"/>
          </a:xfrm>
          <a:prstGeom prst="rect">
            <a:avLst/>
          </a:prstGeom>
        </p:spPr>
        <p:txBody>
          <a:bodyPr lIns="0" tIns="0" rIns="0" bIns="0" rtlCol="0" anchor="t">
            <a:spAutoFit/>
          </a:bodyPr>
          <a:lstStyle/>
          <a:p>
            <a:pPr>
              <a:lnSpc>
                <a:spcPts val="3220"/>
              </a:lnSpc>
            </a:pPr>
            <a:r>
              <a:rPr lang="en-US" sz="2300">
                <a:solidFill>
                  <a:srgbClr val="FFFFFF"/>
                </a:solidFill>
                <a:latin typeface="Open Sans Light Bold"/>
              </a:rPr>
              <a:t>1st Year: Loss &lt;= 20%    2nd Year: Profit &gt;= 10%</a:t>
            </a:r>
          </a:p>
        </p:txBody>
      </p:sp>
      <p:sp>
        <p:nvSpPr>
          <p:cNvPr id="5" name="AutoShape 5"/>
          <p:cNvSpPr/>
          <p:nvPr/>
        </p:nvSpPr>
        <p:spPr>
          <a:xfrm rot="-5400000">
            <a:off x="11601512" y="4827251"/>
            <a:ext cx="337781" cy="9525"/>
          </a:xfrm>
          <a:prstGeom prst="rect">
            <a:avLst/>
          </a:prstGeom>
          <a:solidFill>
            <a:srgbClr val="FFFFFF"/>
          </a:solidFill>
        </p:spPr>
      </p:sp>
      <p:pic>
        <p:nvPicPr>
          <p:cNvPr id="6" name="Picture 6"/>
          <p:cNvPicPr>
            <a:picLocks noChangeAspect="1"/>
          </p:cNvPicPr>
          <p:nvPr/>
        </p:nvPicPr>
        <p:blipFill>
          <a:blip r:embed="rId2"/>
          <a:srcRect/>
          <a:stretch>
            <a:fillRect/>
          </a:stretch>
        </p:blipFill>
        <p:spPr>
          <a:xfrm>
            <a:off x="7486525" y="5142957"/>
            <a:ext cx="8558230" cy="5144043"/>
          </a:xfrm>
          <a:prstGeom prst="rect">
            <a:avLst/>
          </a:prstGeom>
        </p:spPr>
      </p:pic>
      <p:sp>
        <p:nvSpPr>
          <p:cNvPr id="7" name="TextBox 7"/>
          <p:cNvSpPr txBox="1"/>
          <p:nvPr/>
        </p:nvSpPr>
        <p:spPr>
          <a:xfrm>
            <a:off x="6504134" y="4480877"/>
            <a:ext cx="1424801" cy="523875"/>
          </a:xfrm>
          <a:prstGeom prst="rect">
            <a:avLst/>
          </a:prstGeom>
        </p:spPr>
        <p:txBody>
          <a:bodyPr lIns="0" tIns="0" rIns="0" bIns="0" rtlCol="0" anchor="t">
            <a:spAutoFit/>
          </a:bodyPr>
          <a:lstStyle/>
          <a:p>
            <a:pPr marL="0" lvl="0" indent="0">
              <a:lnSpc>
                <a:spcPts val="4079"/>
              </a:lnSpc>
            </a:pPr>
            <a:r>
              <a:rPr lang="en-US" sz="3399" spc="-101">
                <a:solidFill>
                  <a:srgbClr val="FFFFFF"/>
                </a:solidFill>
                <a:latin typeface="Public Sans Bold"/>
              </a:rPr>
              <a:t> Goals:</a:t>
            </a:r>
          </a:p>
        </p:txBody>
      </p:sp>
      <p:sp>
        <p:nvSpPr>
          <p:cNvPr id="8" name="TextBox 8"/>
          <p:cNvSpPr txBox="1"/>
          <p:nvPr/>
        </p:nvSpPr>
        <p:spPr>
          <a:xfrm>
            <a:off x="6504134" y="971550"/>
            <a:ext cx="9720650" cy="1118235"/>
          </a:xfrm>
          <a:prstGeom prst="rect">
            <a:avLst/>
          </a:prstGeom>
        </p:spPr>
        <p:txBody>
          <a:bodyPr lIns="0" tIns="0" rIns="0" bIns="0" rtlCol="0" anchor="t">
            <a:spAutoFit/>
          </a:bodyPr>
          <a:lstStyle/>
          <a:p>
            <a:pPr>
              <a:lnSpc>
                <a:spcPts val="2940"/>
              </a:lnSpc>
            </a:pPr>
            <a:r>
              <a:rPr lang="en-US" sz="2100">
                <a:solidFill>
                  <a:srgbClr val="FFFFFF"/>
                </a:solidFill>
                <a:latin typeface="Public Sans"/>
              </a:rPr>
              <a:t>No. of orders*Average price of an order - </a:t>
            </a:r>
            <a:r>
              <a:rPr lang="en-US" sz="2100">
                <a:solidFill>
                  <a:srgbClr val="FFFFFF"/>
                </a:solidFill>
                <a:latin typeface="Public Sans Bold"/>
              </a:rPr>
              <a:t>Sales Revenue</a:t>
            </a:r>
          </a:p>
          <a:p>
            <a:pPr>
              <a:lnSpc>
                <a:spcPts val="2940"/>
              </a:lnSpc>
            </a:pPr>
            <a:r>
              <a:rPr lang="en-US" sz="2100">
                <a:solidFill>
                  <a:srgbClr val="FFFFFF"/>
                </a:solidFill>
                <a:latin typeface="Public Sans"/>
              </a:rPr>
              <a:t>(According to 2021 statistics, majority of people spent Rs. 200-500/Order.</a:t>
            </a:r>
          </a:p>
          <a:p>
            <a:pPr>
              <a:lnSpc>
                <a:spcPts val="2940"/>
              </a:lnSpc>
            </a:pPr>
            <a:r>
              <a:rPr lang="en-US" sz="2100">
                <a:solidFill>
                  <a:srgbClr val="FFFFFF"/>
                </a:solidFill>
                <a:latin typeface="Public Sans"/>
              </a:rPr>
              <a:t>About 21% of people spent less than 200/Order)</a:t>
            </a:r>
          </a:p>
        </p:txBody>
      </p:sp>
      <p:sp>
        <p:nvSpPr>
          <p:cNvPr id="9" name="TextBox 9"/>
          <p:cNvSpPr txBox="1"/>
          <p:nvPr/>
        </p:nvSpPr>
        <p:spPr>
          <a:xfrm>
            <a:off x="6504134" y="441803"/>
            <a:ext cx="4150534" cy="523875"/>
          </a:xfrm>
          <a:prstGeom prst="rect">
            <a:avLst/>
          </a:prstGeom>
        </p:spPr>
        <p:txBody>
          <a:bodyPr lIns="0" tIns="0" rIns="0" bIns="0" rtlCol="0" anchor="t">
            <a:spAutoFit/>
          </a:bodyPr>
          <a:lstStyle/>
          <a:p>
            <a:pPr marL="0" lvl="0" indent="0">
              <a:lnSpc>
                <a:spcPts val="4080"/>
              </a:lnSpc>
            </a:pPr>
            <a:r>
              <a:rPr lang="en-US" sz="3400" spc="-102">
                <a:solidFill>
                  <a:srgbClr val="FFFFFF"/>
                </a:solidFill>
                <a:latin typeface="Public Sans Bold"/>
              </a:rPr>
              <a:t>Revenue :</a:t>
            </a:r>
          </a:p>
        </p:txBody>
      </p:sp>
      <p:sp>
        <p:nvSpPr>
          <p:cNvPr id="10" name="TextBox 10"/>
          <p:cNvSpPr txBox="1"/>
          <p:nvPr/>
        </p:nvSpPr>
        <p:spPr>
          <a:xfrm>
            <a:off x="6504134" y="2456999"/>
            <a:ext cx="10542062" cy="1118235"/>
          </a:xfrm>
          <a:prstGeom prst="rect">
            <a:avLst/>
          </a:prstGeom>
        </p:spPr>
        <p:txBody>
          <a:bodyPr lIns="0" tIns="0" rIns="0" bIns="0" rtlCol="0" anchor="t">
            <a:spAutoFit/>
          </a:bodyPr>
          <a:lstStyle/>
          <a:p>
            <a:pPr>
              <a:lnSpc>
                <a:spcPts val="2940"/>
              </a:lnSpc>
            </a:pPr>
            <a:r>
              <a:rPr lang="en-US" sz="2100">
                <a:solidFill>
                  <a:srgbClr val="FFFFFF"/>
                </a:solidFill>
                <a:latin typeface="Public Sans"/>
              </a:rPr>
              <a:t>Cumulation of all revenue generating channels of our company - </a:t>
            </a:r>
            <a:r>
              <a:rPr lang="en-US" sz="2100">
                <a:solidFill>
                  <a:srgbClr val="FFFFFF"/>
                </a:solidFill>
                <a:latin typeface="Public Sans Bold"/>
              </a:rPr>
              <a:t>Total Revenue</a:t>
            </a:r>
          </a:p>
          <a:p>
            <a:pPr>
              <a:lnSpc>
                <a:spcPts val="2940"/>
              </a:lnSpc>
            </a:pPr>
            <a:r>
              <a:rPr lang="en-US" sz="2100">
                <a:solidFill>
                  <a:srgbClr val="FFFFFF"/>
                </a:solidFill>
                <a:latin typeface="Public Sans Bold"/>
              </a:rPr>
              <a:t>Channels</a:t>
            </a:r>
            <a:r>
              <a:rPr lang="en-US" sz="2100">
                <a:solidFill>
                  <a:srgbClr val="FFFFFF"/>
                </a:solidFill>
                <a:latin typeface="Public Sans"/>
              </a:rPr>
              <a:t>:  1. Sales   2. Investments (in 6th/7th quarter)  3. Advertising   </a:t>
            </a:r>
          </a:p>
          <a:p>
            <a:pPr>
              <a:lnSpc>
                <a:spcPts val="2940"/>
              </a:lnSpc>
            </a:pPr>
            <a:r>
              <a:rPr lang="en-US" sz="2100">
                <a:solidFill>
                  <a:srgbClr val="FFFFFF"/>
                </a:solidFill>
                <a:latin typeface="Public Sans"/>
              </a:rPr>
              <a:t>4. Sponsorships  5. Paid Collaborations   </a:t>
            </a:r>
          </a:p>
        </p:txBody>
      </p:sp>
      <p:sp>
        <p:nvSpPr>
          <p:cNvPr id="11" name="TextBox 11"/>
          <p:cNvSpPr txBox="1"/>
          <p:nvPr/>
        </p:nvSpPr>
        <p:spPr>
          <a:xfrm>
            <a:off x="375465" y="500858"/>
            <a:ext cx="5265310" cy="464820"/>
          </a:xfrm>
          <a:prstGeom prst="rect">
            <a:avLst/>
          </a:prstGeom>
        </p:spPr>
        <p:txBody>
          <a:bodyPr lIns="0" tIns="0" rIns="0" bIns="0" rtlCol="0" anchor="t">
            <a:spAutoFit/>
          </a:bodyPr>
          <a:lstStyle/>
          <a:p>
            <a:pPr>
              <a:lnSpc>
                <a:spcPts val="3780"/>
              </a:lnSpc>
            </a:pPr>
            <a:r>
              <a:rPr lang="en-US" sz="2700" u="sng">
                <a:solidFill>
                  <a:srgbClr val="FFFAEF"/>
                </a:solidFill>
                <a:latin typeface="Open Sans Extra Bold"/>
              </a:rPr>
              <a:t>One time/ Fixed Expenses:  </a:t>
            </a:r>
          </a:p>
        </p:txBody>
      </p:sp>
      <p:sp>
        <p:nvSpPr>
          <p:cNvPr id="12" name="TextBox 12"/>
          <p:cNvSpPr txBox="1"/>
          <p:nvPr/>
        </p:nvSpPr>
        <p:spPr>
          <a:xfrm>
            <a:off x="375465" y="1112148"/>
            <a:ext cx="5884751" cy="1768475"/>
          </a:xfrm>
          <a:prstGeom prst="rect">
            <a:avLst/>
          </a:prstGeom>
        </p:spPr>
        <p:txBody>
          <a:bodyPr lIns="0" tIns="0" rIns="0" bIns="0" rtlCol="0" anchor="t">
            <a:spAutoFit/>
          </a:bodyPr>
          <a:lstStyle/>
          <a:p>
            <a:pPr>
              <a:lnSpc>
                <a:spcPts val="2800"/>
              </a:lnSpc>
            </a:pPr>
            <a:r>
              <a:rPr lang="en-US" sz="2000">
                <a:solidFill>
                  <a:srgbClr val="FFFFFF"/>
                </a:solidFill>
                <a:latin typeface="Public Sans"/>
              </a:rPr>
              <a:t>Legal formalities, Rent &amp; Security, Salaries, Infrastructure, Electronic devices, Kitchen setup, Restaurant app and website, EMI of bikes, Delivery boxes, Zomato/Swiggy Commission (later partnership)</a:t>
            </a:r>
          </a:p>
        </p:txBody>
      </p:sp>
      <p:sp>
        <p:nvSpPr>
          <p:cNvPr id="13" name="TextBox 13"/>
          <p:cNvSpPr txBox="1"/>
          <p:nvPr/>
        </p:nvSpPr>
        <p:spPr>
          <a:xfrm>
            <a:off x="315349" y="3110415"/>
            <a:ext cx="4093659" cy="464820"/>
          </a:xfrm>
          <a:prstGeom prst="rect">
            <a:avLst/>
          </a:prstGeom>
        </p:spPr>
        <p:txBody>
          <a:bodyPr lIns="0" tIns="0" rIns="0" bIns="0" rtlCol="0" anchor="t">
            <a:spAutoFit/>
          </a:bodyPr>
          <a:lstStyle/>
          <a:p>
            <a:pPr>
              <a:lnSpc>
                <a:spcPts val="3780"/>
              </a:lnSpc>
            </a:pPr>
            <a:r>
              <a:rPr lang="en-US" sz="2700" u="sng">
                <a:solidFill>
                  <a:srgbClr val="FFFAEF"/>
                </a:solidFill>
                <a:latin typeface="Open Sans Extra Bold"/>
              </a:rPr>
              <a:t>Operational Expenses:  </a:t>
            </a:r>
          </a:p>
        </p:txBody>
      </p:sp>
      <p:sp>
        <p:nvSpPr>
          <p:cNvPr id="14" name="TextBox 14"/>
          <p:cNvSpPr txBox="1"/>
          <p:nvPr/>
        </p:nvSpPr>
        <p:spPr>
          <a:xfrm>
            <a:off x="315349" y="3694874"/>
            <a:ext cx="5912612" cy="717391"/>
          </a:xfrm>
          <a:prstGeom prst="rect">
            <a:avLst/>
          </a:prstGeom>
        </p:spPr>
        <p:txBody>
          <a:bodyPr lIns="0" tIns="0" rIns="0" bIns="0" rtlCol="0" anchor="t">
            <a:spAutoFit/>
          </a:bodyPr>
          <a:lstStyle/>
          <a:p>
            <a:pPr>
              <a:lnSpc>
                <a:spcPts val="2800"/>
              </a:lnSpc>
            </a:pPr>
            <a:r>
              <a:rPr lang="en-US" sz="2000">
                <a:solidFill>
                  <a:srgbClr val="FFFFFF"/>
                </a:solidFill>
                <a:latin typeface="Public Sans"/>
              </a:rPr>
              <a:t>Advertising, Raw materials, Commission based salaries, Fuel, Packaging, Stationary</a:t>
            </a:r>
          </a:p>
        </p:txBody>
      </p:sp>
      <p:sp>
        <p:nvSpPr>
          <p:cNvPr id="15" name="TextBox 15"/>
          <p:cNvSpPr txBox="1"/>
          <p:nvPr/>
        </p:nvSpPr>
        <p:spPr>
          <a:xfrm>
            <a:off x="375465" y="4492513"/>
            <a:ext cx="5265310" cy="464820"/>
          </a:xfrm>
          <a:prstGeom prst="rect">
            <a:avLst/>
          </a:prstGeom>
        </p:spPr>
        <p:txBody>
          <a:bodyPr lIns="0" tIns="0" rIns="0" bIns="0" rtlCol="0" anchor="t">
            <a:spAutoFit/>
          </a:bodyPr>
          <a:lstStyle/>
          <a:p>
            <a:pPr>
              <a:lnSpc>
                <a:spcPts val="3780"/>
              </a:lnSpc>
            </a:pPr>
            <a:r>
              <a:rPr lang="en-US" sz="2700" u="sng">
                <a:solidFill>
                  <a:srgbClr val="FFFAEF"/>
                </a:solidFill>
                <a:latin typeface="Open Sans Extra Bold"/>
              </a:rPr>
              <a:t>Operating Cost breakdown:  </a:t>
            </a:r>
          </a:p>
        </p:txBody>
      </p:sp>
      <p:sp>
        <p:nvSpPr>
          <p:cNvPr id="16" name="TextBox 16"/>
          <p:cNvSpPr txBox="1"/>
          <p:nvPr/>
        </p:nvSpPr>
        <p:spPr>
          <a:xfrm>
            <a:off x="315349" y="5114569"/>
            <a:ext cx="5912612" cy="142843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Public Sans"/>
              </a:rPr>
              <a:t>Food cost</a:t>
            </a:r>
          </a:p>
          <a:p>
            <a:pPr marL="431801" lvl="1" indent="-215900">
              <a:lnSpc>
                <a:spcPts val="2800"/>
              </a:lnSpc>
              <a:buFont typeface="Arial"/>
              <a:buChar char="•"/>
            </a:pPr>
            <a:r>
              <a:rPr lang="en-US" sz="2000">
                <a:solidFill>
                  <a:srgbClr val="FFFFFF"/>
                </a:solidFill>
                <a:latin typeface="Public Sans"/>
              </a:rPr>
              <a:t>Rent and utility cost</a:t>
            </a:r>
          </a:p>
          <a:p>
            <a:pPr marL="431801" lvl="1" indent="-215900">
              <a:lnSpc>
                <a:spcPts val="2800"/>
              </a:lnSpc>
              <a:buFont typeface="Arial"/>
              <a:buChar char="•"/>
            </a:pPr>
            <a:r>
              <a:rPr lang="en-US" sz="2000">
                <a:solidFill>
                  <a:srgbClr val="FFFFFF"/>
                </a:solidFill>
                <a:latin typeface="Public Sans"/>
              </a:rPr>
              <a:t>Delivery cost</a:t>
            </a:r>
          </a:p>
          <a:p>
            <a:pPr marL="431801" lvl="1" indent="-215900">
              <a:lnSpc>
                <a:spcPts val="2800"/>
              </a:lnSpc>
              <a:buFont typeface="Arial"/>
              <a:buChar char="•"/>
            </a:pPr>
            <a:r>
              <a:rPr lang="en-US" sz="2000">
                <a:solidFill>
                  <a:srgbClr val="FFFFFF"/>
                </a:solidFill>
                <a:latin typeface="Public Sans"/>
              </a:rPr>
              <a:t>Marketing and Advertising </a:t>
            </a:r>
          </a:p>
        </p:txBody>
      </p:sp>
      <p:sp>
        <p:nvSpPr>
          <p:cNvPr id="17" name="TextBox 17"/>
          <p:cNvSpPr txBox="1"/>
          <p:nvPr/>
        </p:nvSpPr>
        <p:spPr>
          <a:xfrm>
            <a:off x="375465" y="6745118"/>
            <a:ext cx="5265310" cy="464820"/>
          </a:xfrm>
          <a:prstGeom prst="rect">
            <a:avLst/>
          </a:prstGeom>
        </p:spPr>
        <p:txBody>
          <a:bodyPr lIns="0" tIns="0" rIns="0" bIns="0" rtlCol="0" anchor="t">
            <a:spAutoFit/>
          </a:bodyPr>
          <a:lstStyle/>
          <a:p>
            <a:pPr>
              <a:lnSpc>
                <a:spcPts val="3780"/>
              </a:lnSpc>
            </a:pPr>
            <a:r>
              <a:rPr lang="en-US" sz="2700" u="sng">
                <a:solidFill>
                  <a:srgbClr val="FFFAEF"/>
                </a:solidFill>
                <a:latin typeface="Open Sans Extra Bold"/>
              </a:rPr>
              <a:t>Marketing and Advertising:  </a:t>
            </a:r>
          </a:p>
        </p:txBody>
      </p:sp>
      <p:sp>
        <p:nvSpPr>
          <p:cNvPr id="18" name="TextBox 18"/>
          <p:cNvSpPr txBox="1"/>
          <p:nvPr/>
        </p:nvSpPr>
        <p:spPr>
          <a:xfrm>
            <a:off x="315349" y="7297196"/>
            <a:ext cx="5912612" cy="2825750"/>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Public Sans Bold"/>
              </a:rPr>
              <a:t>Offline:</a:t>
            </a:r>
            <a:r>
              <a:rPr lang="en-US" sz="2000">
                <a:solidFill>
                  <a:srgbClr val="FFFFFF"/>
                </a:solidFill>
                <a:latin typeface="Public Sans"/>
              </a:rPr>
              <a:t> Flex, Pamphlets, Delivery boxes, Sponsoring events and competitions</a:t>
            </a:r>
          </a:p>
          <a:p>
            <a:pPr>
              <a:lnSpc>
                <a:spcPts val="2800"/>
              </a:lnSpc>
            </a:pPr>
            <a:endParaRPr lang="en-US" sz="2000">
              <a:solidFill>
                <a:srgbClr val="FFFFFF"/>
              </a:solidFill>
              <a:latin typeface="Public Sans"/>
            </a:endParaRPr>
          </a:p>
          <a:p>
            <a:pPr marL="431801" lvl="1" indent="-215900">
              <a:lnSpc>
                <a:spcPts val="2800"/>
              </a:lnSpc>
              <a:buFont typeface="Arial"/>
              <a:buChar char="•"/>
            </a:pPr>
            <a:r>
              <a:rPr lang="en-US" sz="2000">
                <a:solidFill>
                  <a:srgbClr val="FFFFFF"/>
                </a:solidFill>
                <a:latin typeface="Public Sans Bold"/>
              </a:rPr>
              <a:t>Online</a:t>
            </a:r>
            <a:r>
              <a:rPr lang="en-US" sz="2000">
                <a:solidFill>
                  <a:srgbClr val="FFFFFF"/>
                </a:solidFill>
                <a:latin typeface="Public Sans"/>
              </a:rPr>
              <a:t>: Social Media Marketing (Instagram, Facebook, LinkedIn, YouTube), Google Ads, Email Marketing, Premium memberships, Coupons/Vouchers/Promo Codes, Referral Schemes</a:t>
            </a:r>
          </a:p>
        </p:txBody>
      </p:sp>
      <p:sp>
        <p:nvSpPr>
          <p:cNvPr id="19" name="TextBox 19"/>
          <p:cNvSpPr txBox="1"/>
          <p:nvPr/>
        </p:nvSpPr>
        <p:spPr>
          <a:xfrm>
            <a:off x="6504134" y="3819889"/>
            <a:ext cx="13381174" cy="457835"/>
          </a:xfrm>
          <a:prstGeom prst="rect">
            <a:avLst/>
          </a:prstGeom>
        </p:spPr>
        <p:txBody>
          <a:bodyPr lIns="0" tIns="0" rIns="0" bIns="0" rtlCol="0" anchor="t">
            <a:spAutoFit/>
          </a:bodyPr>
          <a:lstStyle/>
          <a:p>
            <a:pPr>
              <a:lnSpc>
                <a:spcPts val="3640"/>
              </a:lnSpc>
            </a:pPr>
            <a:r>
              <a:rPr lang="en-US" sz="2600">
                <a:solidFill>
                  <a:srgbClr val="FFFFFF"/>
                </a:solidFill>
                <a:latin typeface="Public Sans Bold"/>
              </a:rPr>
              <a:t>Source of Operating Profit - Sales and Advertising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967" r="5037"/>
          <a:stretch>
            <a:fillRect/>
          </a:stretch>
        </p:blipFill>
        <p:spPr>
          <a:xfrm>
            <a:off x="6683" y="0"/>
            <a:ext cx="18288000" cy="10287000"/>
          </a:xfrm>
          <a:prstGeom prst="rect">
            <a:avLst/>
          </a:prstGeom>
        </p:spPr>
      </p:pic>
      <p:sp>
        <p:nvSpPr>
          <p:cNvPr id="3" name="TextBox 3"/>
          <p:cNvSpPr txBox="1"/>
          <p:nvPr/>
        </p:nvSpPr>
        <p:spPr>
          <a:xfrm>
            <a:off x="210020" y="3065586"/>
            <a:ext cx="9162580" cy="1205458"/>
          </a:xfrm>
          <a:prstGeom prst="rect">
            <a:avLst/>
          </a:prstGeom>
        </p:spPr>
        <p:txBody>
          <a:bodyPr wrap="square" lIns="0" tIns="0" rIns="0" bIns="0" rtlCol="0" anchor="t">
            <a:spAutoFit/>
          </a:bodyPr>
          <a:lstStyle/>
          <a:p>
            <a:pPr algn="ctr">
              <a:lnSpc>
                <a:spcPts val="9430"/>
              </a:lnSpc>
              <a:spcBef>
                <a:spcPct val="0"/>
              </a:spcBef>
            </a:pPr>
            <a:r>
              <a:rPr lang="en-US" sz="10478" b="1" dirty="0">
                <a:ln w="6600">
                  <a:solidFill>
                    <a:schemeClr val="accent2"/>
                  </a:solidFill>
                  <a:prstDash val="solid"/>
                </a:ln>
                <a:solidFill>
                  <a:srgbClr val="FFFFFF"/>
                </a:solidFill>
                <a:effectLst>
                  <a:outerShdw dist="38100" dir="2700000" algn="tl" rotWithShape="0">
                    <a:schemeClr val="accent2"/>
                  </a:outerShdw>
                </a:effectLst>
                <a:latin typeface="Alyssum"/>
              </a:rPr>
              <a:t>THANK YOU </a:t>
            </a:r>
          </a:p>
        </p:txBody>
      </p:sp>
      <p:sp>
        <p:nvSpPr>
          <p:cNvPr id="4" name="TextBox 4"/>
          <p:cNvSpPr txBox="1"/>
          <p:nvPr/>
        </p:nvSpPr>
        <p:spPr>
          <a:xfrm>
            <a:off x="-974148" y="4500374"/>
            <a:ext cx="10866526" cy="884858"/>
          </a:xfrm>
          <a:prstGeom prst="rect">
            <a:avLst/>
          </a:prstGeom>
        </p:spPr>
        <p:txBody>
          <a:bodyPr lIns="0" tIns="0" rIns="0" bIns="0" rtlCol="0" anchor="t">
            <a:spAutoFit/>
          </a:bodyPr>
          <a:lstStyle/>
          <a:p>
            <a:pPr algn="ctr">
              <a:lnSpc>
                <a:spcPts val="6861"/>
              </a:lnSpc>
            </a:pPr>
            <a:r>
              <a:rPr lang="en-US" sz="4901" dirty="0">
                <a:solidFill>
                  <a:srgbClr val="FFFFFF"/>
                </a:solidFill>
                <a:effectLst>
                  <a:glow rad="63500">
                    <a:schemeClr val="accent3">
                      <a:satMod val="175000"/>
                      <a:alpha val="40000"/>
                    </a:schemeClr>
                  </a:glow>
                </a:effectLst>
                <a:latin typeface="Benedict"/>
              </a:rPr>
              <a:t>Hope you enjoy your meal!</a:t>
            </a:r>
          </a:p>
        </p:txBody>
      </p:sp>
      <p:sp>
        <p:nvSpPr>
          <p:cNvPr id="5" name="TextBox 5"/>
          <p:cNvSpPr txBox="1"/>
          <p:nvPr/>
        </p:nvSpPr>
        <p:spPr>
          <a:xfrm>
            <a:off x="210020" y="6978829"/>
            <a:ext cx="1847136" cy="431799"/>
          </a:xfrm>
          <a:prstGeom prst="rect">
            <a:avLst/>
          </a:prstGeom>
        </p:spPr>
        <p:txBody>
          <a:bodyPr lIns="0" tIns="0" rIns="0" bIns="0" rtlCol="0" anchor="t">
            <a:spAutoFit/>
          </a:bodyPr>
          <a:lstStyle/>
          <a:p>
            <a:pPr>
              <a:lnSpc>
                <a:spcPts val="3500"/>
              </a:lnSpc>
            </a:pPr>
            <a:r>
              <a:rPr lang="en-US" sz="2500" u="sng" dirty="0">
                <a:solidFill>
                  <a:srgbClr val="FFFFFF"/>
                </a:solidFill>
                <a:latin typeface="Open Sans Light Bold"/>
              </a:rPr>
              <a:t>References</a:t>
            </a:r>
            <a:r>
              <a:rPr lang="en-US" sz="2500" dirty="0">
                <a:solidFill>
                  <a:srgbClr val="FFFFFF"/>
                </a:solidFill>
                <a:latin typeface="Open Sans Light Bold"/>
              </a:rPr>
              <a:t>:</a:t>
            </a:r>
          </a:p>
        </p:txBody>
      </p:sp>
      <p:sp>
        <p:nvSpPr>
          <p:cNvPr id="6" name="TextBox 6"/>
          <p:cNvSpPr txBox="1"/>
          <p:nvPr/>
        </p:nvSpPr>
        <p:spPr>
          <a:xfrm>
            <a:off x="210020" y="7589119"/>
            <a:ext cx="9462003" cy="1517851"/>
          </a:xfrm>
          <a:prstGeom prst="rect">
            <a:avLst/>
          </a:prstGeom>
        </p:spPr>
        <p:txBody>
          <a:bodyPr lIns="0" tIns="0" rIns="0" bIns="0" rtlCol="0" anchor="t">
            <a:spAutoFit/>
          </a:bodyPr>
          <a:lstStyle/>
          <a:p>
            <a:pPr>
              <a:lnSpc>
                <a:spcPts val="2367"/>
              </a:lnSpc>
            </a:pPr>
            <a:r>
              <a:rPr lang="en-US" sz="1690" u="sng" dirty="0">
                <a:solidFill>
                  <a:srgbClr val="FFFFFF"/>
                </a:solidFill>
                <a:latin typeface="Open Sans Light"/>
                <a:hlinkClick r:id="rId3"/>
              </a:rPr>
              <a:t>https://www.businessprocessincubator.com/content/the-critical-challenges-faced-by-the-food-delivery-industry-today/</a:t>
            </a:r>
            <a:endParaRPr lang="en-US" sz="1690" u="sng" dirty="0">
              <a:solidFill>
                <a:srgbClr val="FFFFFF"/>
              </a:solidFill>
              <a:latin typeface="Open Sans Light"/>
            </a:endParaRPr>
          </a:p>
          <a:p>
            <a:pPr>
              <a:lnSpc>
                <a:spcPts val="2367"/>
              </a:lnSpc>
            </a:pPr>
            <a:r>
              <a:rPr lang="en-US" sz="1690" u="sng" dirty="0">
                <a:solidFill>
                  <a:srgbClr val="FFFFFF"/>
                </a:solidFill>
                <a:latin typeface="Open Sans Light"/>
                <a:hlinkClick r:id="rId4"/>
              </a:rPr>
              <a:t>https://www.statista.com/statistics/1149288/india-amount-spent-per-order-on-food-delivery-apps/</a:t>
            </a:r>
            <a:endParaRPr lang="en-US" sz="1690" u="sng" dirty="0">
              <a:solidFill>
                <a:srgbClr val="FFFFFF"/>
              </a:solidFill>
              <a:latin typeface="Open Sans Light"/>
            </a:endParaRPr>
          </a:p>
          <a:p>
            <a:pPr>
              <a:lnSpc>
                <a:spcPts val="2367"/>
              </a:lnSpc>
            </a:pPr>
            <a:r>
              <a:rPr lang="en-US" sz="1690" u="sng" dirty="0">
                <a:solidFill>
                  <a:srgbClr val="FFFFFF"/>
                </a:solidFill>
                <a:latin typeface="Open Sans Light"/>
                <a:hlinkClick r:id="rId5"/>
              </a:rPr>
              <a:t>https://ziphaccp.com/en/food-temperature/serving-food-temperature.html</a:t>
            </a:r>
            <a:endParaRPr lang="en-US" sz="1690" u="sng" dirty="0">
              <a:solidFill>
                <a:srgbClr val="FFFFFF"/>
              </a:solidFill>
              <a:latin typeface="Open Sans Light"/>
            </a:endParaRPr>
          </a:p>
          <a:p>
            <a:pPr>
              <a:lnSpc>
                <a:spcPts val="2367"/>
              </a:lnSpc>
            </a:pPr>
            <a:endParaRPr lang="en-US" sz="1690" u="sng" dirty="0">
              <a:solidFill>
                <a:srgbClr val="FFFFFF"/>
              </a:solidFill>
              <a:latin typeface="Open Sans Light"/>
            </a:endParaRPr>
          </a:p>
        </p:txBody>
      </p:sp>
      <p:sp>
        <p:nvSpPr>
          <p:cNvPr id="7" name="TextBox 7"/>
          <p:cNvSpPr txBox="1"/>
          <p:nvPr/>
        </p:nvSpPr>
        <p:spPr>
          <a:xfrm>
            <a:off x="210020" y="9201150"/>
            <a:ext cx="8498189" cy="869949"/>
          </a:xfrm>
          <a:prstGeom prst="rect">
            <a:avLst/>
          </a:prstGeom>
        </p:spPr>
        <p:txBody>
          <a:bodyPr lIns="0" tIns="0" rIns="0" bIns="0" rtlCol="0" anchor="t">
            <a:spAutoFit/>
          </a:bodyPr>
          <a:lstStyle/>
          <a:p>
            <a:pPr>
              <a:lnSpc>
                <a:spcPts val="3500"/>
              </a:lnSpc>
            </a:pPr>
            <a:r>
              <a:rPr lang="en-US" sz="2500">
                <a:solidFill>
                  <a:srgbClr val="FFFFFF"/>
                </a:solidFill>
                <a:latin typeface="Open Sans Light Bold"/>
              </a:rPr>
              <a:t>By: Muskan Gupta, 3rd Year</a:t>
            </a:r>
          </a:p>
          <a:p>
            <a:pPr>
              <a:lnSpc>
                <a:spcPts val="3500"/>
              </a:lnSpc>
            </a:pPr>
            <a:r>
              <a:rPr lang="en-US" sz="2500">
                <a:solidFill>
                  <a:srgbClr val="FFFFFF"/>
                </a:solidFill>
                <a:latin typeface="Open Sans Light Bold"/>
              </a:rPr>
              <a:t>       Thapar Institute of Engineering and Technology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1086</Words>
  <Application>Microsoft Office PowerPoint</Application>
  <PresentationFormat>Custom</PresentationFormat>
  <Paragraphs>108</Paragraphs>
  <Slides>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vt:i4>
      </vt:variant>
    </vt:vector>
  </HeadingPairs>
  <TitlesOfParts>
    <vt:vector size="23" baseType="lpstr">
      <vt:lpstr>Evolve Sans</vt:lpstr>
      <vt:lpstr>Calibri</vt:lpstr>
      <vt:lpstr>Benedict</vt:lpstr>
      <vt:lpstr>Alyssum</vt:lpstr>
      <vt:lpstr>Evolve Sans Bold</vt:lpstr>
      <vt:lpstr>Arimo Bold</vt:lpstr>
      <vt:lpstr>Public Sans Bold</vt:lpstr>
      <vt:lpstr>Public Sans</vt:lpstr>
      <vt:lpstr>Public Sans Italics</vt:lpstr>
      <vt:lpstr>Open Sans Extra Bold</vt:lpstr>
      <vt:lpstr>Open Sans Light Bold</vt:lpstr>
      <vt:lpstr>CS Gordon Serif</vt:lpstr>
      <vt:lpstr>Arial</vt:lpstr>
      <vt:lpstr>Open Sans Light</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140°F - by Muskan Gupta, TIET</dc:title>
  <dc:creator>Lenovo</dc:creator>
  <cp:lastModifiedBy>Muskan Gupta</cp:lastModifiedBy>
  <cp:revision>3</cp:revision>
  <dcterms:created xsi:type="dcterms:W3CDTF">2006-08-16T00:00:00Z</dcterms:created>
  <dcterms:modified xsi:type="dcterms:W3CDTF">2021-12-29T20:03:50Z</dcterms:modified>
  <dc:identifier>DAEzRN5Gk1w</dc:identifier>
</cp:coreProperties>
</file>